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83" r:id="rId13"/>
    <p:sldId id="267" r:id="rId14"/>
    <p:sldId id="268" r:id="rId15"/>
    <p:sldId id="269" r:id="rId16"/>
    <p:sldId id="270" r:id="rId17"/>
    <p:sldId id="271" r:id="rId18"/>
    <p:sldId id="273" r:id="rId19"/>
    <p:sldId id="272" r:id="rId20"/>
    <p:sldId id="274" r:id="rId21"/>
    <p:sldId id="275" r:id="rId22"/>
    <p:sldId id="276" r:id="rId23"/>
    <p:sldId id="277" r:id="rId24"/>
    <p:sldId id="278" r:id="rId25"/>
    <p:sldId id="280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8" autoAdjust="0"/>
    <p:restoredTop sz="94622" autoAdjust="0"/>
  </p:normalViewPr>
  <p:slideViewPr>
    <p:cSldViewPr>
      <p:cViewPr varScale="1">
        <p:scale>
          <a:sx n="94" d="100"/>
          <a:sy n="94" d="100"/>
        </p:scale>
        <p:origin x="-1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Конституционное право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Первая конституция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Picture 4" descr="05pg009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3786214" cy="42136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6248" y="2928934"/>
            <a:ext cx="442912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400" dirty="0" smtClean="0">
                <a:latin typeface="Arial Black" pitchFamily="34" charset="0"/>
              </a:rPr>
              <a:t>По конституции </a:t>
            </a:r>
          </a:p>
          <a:p>
            <a:pPr algn="ctr">
              <a:spcBef>
                <a:spcPts val="600"/>
              </a:spcBef>
            </a:pPr>
            <a:r>
              <a:rPr lang="ru-RU" sz="2400" dirty="0" smtClean="0">
                <a:latin typeface="Arial Black" pitchFamily="34" charset="0"/>
              </a:rPr>
              <a:t>от 10 июля 1918 РСФСР получила свой герб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85720" y="142852"/>
            <a:ext cx="8715404" cy="165416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>
                <a:latin typeface="Arial Black" pitchFamily="34" charset="0"/>
              </a:rPr>
              <a:t>Конституции Союза Советских Социалистических Республик были приняты в 1924, 1936, 1977 годах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22534" name="Picture 6" descr="https://img05.rl0.ru/9ed0f8d42b8ff64a6d9757fe70e1a22d/c500x286/world.lib.ru/img/b/bershadskij_wladimir_ewgenxewich/bog/bog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5214942" cy="3286148"/>
          </a:xfrm>
          <a:prstGeom prst="rect">
            <a:avLst/>
          </a:prstGeom>
          <a:noFill/>
        </p:spPr>
      </p:pic>
      <p:pic>
        <p:nvPicPr>
          <p:cNvPr id="22536" name="Picture 8" descr="https://img04.rl0.ru/cb41bec275148ab52a508201c42874cb/c1003x1000/mysssr.com/images/photos/medium/a7514654617b1e344f3c1b0ec3ef6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000240"/>
            <a:ext cx="3286148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857364"/>
          <a:ext cx="8229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4668"/>
                <a:gridCol w="511493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1918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Конституция РСФСР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1924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Конституция СССР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1925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Конституция РСФСР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1936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Конституция СССР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1937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Конституция РСФСР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1977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Конституция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СССР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1978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Конституция РСФСР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1993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Конституция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РФ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Всего в нашей стране было 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8 конституций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428604"/>
            <a:ext cx="764386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Конституция Российской Федерации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071678"/>
            <a:ext cx="3714776" cy="337662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  12 декабря 1993 года всенародным голосованием была принята Конституция РФ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4578" name="Picture 2" descr="https://img07.rl0.ru/ce5bea2c15a5c1a841f0a3ecb243ec44/c1024x681/regnum.ru/uploads/pictures/news/2016/04/08/regnum_picture_1460073054392965_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428736"/>
            <a:ext cx="4357718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mg08.rl0.ru/6ff696ff66900f77d895f7f479847d16/c960x720/bigslide.ru/images/12/11351/960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14356"/>
            <a:ext cx="7370781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g09.rl0.ru/ed88dc360cec6ac1bb7bd4c5cb4f82be/c960x720/images.myshared.ru/6/733858/slide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6808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928670"/>
            <a:ext cx="9144064" cy="55007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>
                <a:latin typeface="Arial Black" pitchFamily="34" charset="0"/>
              </a:rPr>
              <a:t>     Мы, многонациональный народ Российской Федерации,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 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соединенные общей судьбой на своей земле,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 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утверждая права и свободы человека, гражданский мир и согласие,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 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сохраняя исторически сложившееся государственное единство,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 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исходя из общепризнанных принципов равноправия и самоопределения народов,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 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чтя память предков, передавших нам любовь и уважение к Отечеству, веру в добро и справедливость,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 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возрождая суверенную государственность России и утверждая незыблемость ее демократической основы,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 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стремясь обеспечить благополучие и процветание России,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 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исходя из ответственности за свою Родину перед нынешним и будущими поколениями,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 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сознавая себя частью мирового сообщества,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 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принимаем КОНСТИТУЦИЮ РОССИЙСКОЙ ФЕДЕРАЦИИ.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0"/>
            <a:ext cx="7800972" cy="989034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Преамбула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None/>
            </a:pPr>
            <a:r>
              <a:rPr lang="ru-RU" sz="3200" dirty="0" smtClean="0">
                <a:latin typeface="Arial Black" pitchFamily="34" charset="0"/>
              </a:rPr>
              <a:t>1. Закрепить и гарантировать фундаментальные права человека.</a:t>
            </a:r>
          </a:p>
          <a:p>
            <a:pPr marL="624078" indent="-514350">
              <a:buNone/>
            </a:pPr>
            <a:endParaRPr lang="ru-RU" sz="32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ru-RU" sz="3200" dirty="0" smtClean="0">
                <a:latin typeface="Arial Black" pitchFamily="34" charset="0"/>
              </a:rPr>
              <a:t>2. Упорядочить государственную власть.</a:t>
            </a:r>
          </a:p>
          <a:p>
            <a:pPr>
              <a:buFont typeface="Wingdings" pitchFamily="2" charset="2"/>
              <a:buNone/>
            </a:pPr>
            <a:endParaRPr lang="ru-RU" sz="32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ru-RU" sz="3200" dirty="0" smtClean="0">
                <a:latin typeface="Arial Black" pitchFamily="34" charset="0"/>
              </a:rPr>
              <a:t>3. Утвердить правосудие.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Главные задачи Конституции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8572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Глава 1. Основы конституционного строя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28674" name="Picture 2" descr="https://img07.rl0.ru/9379000b50fc4cb438af70cf02f2c134/c888x487/studio-25kadr.ru/images/65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8458200" cy="4638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28" y="1500174"/>
            <a:ext cx="3757610" cy="500066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  <a:defRPr/>
            </a:pPr>
            <a:r>
              <a:rPr lang="ru-RU" sz="3000" dirty="0" smtClean="0">
                <a:latin typeface="Arial Black" pitchFamily="34" charset="0"/>
              </a:rPr>
              <a:t>Право на жизнь</a:t>
            </a:r>
          </a:p>
          <a:p>
            <a:pPr marL="0" indent="0">
              <a:buNone/>
              <a:defRPr/>
            </a:pPr>
            <a:r>
              <a:rPr lang="ru-RU" sz="3000" dirty="0" smtClean="0">
                <a:latin typeface="Arial Black" pitchFamily="34" charset="0"/>
              </a:rPr>
              <a:t>Право на свободу и личную неприкосновенность</a:t>
            </a:r>
          </a:p>
          <a:p>
            <a:pPr marL="0" indent="0">
              <a:buNone/>
              <a:defRPr/>
            </a:pPr>
            <a:r>
              <a:rPr lang="ru-RU" sz="3000" dirty="0" smtClean="0">
                <a:latin typeface="Arial Black" pitchFamily="34" charset="0"/>
              </a:rPr>
              <a:t>Право на достоинство личности</a:t>
            </a:r>
          </a:p>
          <a:p>
            <a:pPr marL="0" indent="0">
              <a:buNone/>
              <a:defRPr/>
            </a:pPr>
            <a:r>
              <a:rPr lang="ru-RU" sz="3000" dirty="0" smtClean="0">
                <a:latin typeface="Arial Black" pitchFamily="34" charset="0"/>
              </a:rPr>
              <a:t>Право на неприкосновенность частной жизни</a:t>
            </a:r>
          </a:p>
          <a:p>
            <a:pPr marL="0" indent="0">
              <a:buNone/>
              <a:defRPr/>
            </a:pPr>
            <a:r>
              <a:rPr lang="ru-RU" sz="3000" dirty="0" smtClean="0">
                <a:latin typeface="Arial Black" pitchFamily="34" charset="0"/>
              </a:rPr>
              <a:t>Право на неприкосновенность жилища</a:t>
            </a:r>
          </a:p>
          <a:p>
            <a:pPr marL="0" indent="0">
              <a:buNone/>
              <a:defRPr/>
            </a:pPr>
            <a:r>
              <a:rPr lang="ru-RU" sz="3000" dirty="0" smtClean="0">
                <a:latin typeface="Arial Black" pitchFamily="34" charset="0"/>
              </a:rPr>
              <a:t>Право на национальную и культурную самоидентификацию</a:t>
            </a:r>
          </a:p>
          <a:p>
            <a:pPr marL="0" indent="0">
              <a:buNone/>
              <a:defRPr/>
            </a:pPr>
            <a:r>
              <a:rPr lang="ru-RU" sz="3000" dirty="0" smtClean="0">
                <a:latin typeface="Arial Black" pitchFamily="34" charset="0"/>
              </a:rPr>
              <a:t>Свобода слова, собраний, мирных митингов</a:t>
            </a:r>
          </a:p>
          <a:p>
            <a:pPr marL="0" indent="0">
              <a:buNone/>
              <a:defRPr/>
            </a:pPr>
            <a:r>
              <a:rPr lang="ru-RU" sz="3000" dirty="0" smtClean="0">
                <a:latin typeface="Arial Black" pitchFamily="34" charset="0"/>
              </a:rPr>
              <a:t>Свобода совести и свобода мысли</a:t>
            </a:r>
          </a:p>
          <a:p>
            <a:pPr marL="0" indent="0">
              <a:buNone/>
              <a:defRPr/>
            </a:pPr>
            <a:r>
              <a:rPr lang="ru-RU" sz="3000" dirty="0" smtClean="0">
                <a:latin typeface="Arial Black" pitchFamily="34" charset="0"/>
              </a:rPr>
              <a:t>Свобода передвижения и выбора местожительства</a:t>
            </a:r>
          </a:p>
          <a:p>
            <a:pPr marL="0" indent="0">
              <a:buNone/>
              <a:defRPr/>
            </a:pPr>
            <a:r>
              <a:rPr lang="ru-RU" sz="3000" dirty="0" smtClean="0">
                <a:latin typeface="Arial Black" pitchFamily="34" charset="0"/>
              </a:rPr>
              <a:t>Свобода выбора национальности и языка общения</a:t>
            </a:r>
          </a:p>
          <a:p>
            <a:pPr marL="0" indent="0">
              <a:buNone/>
              <a:defRPr/>
            </a:pPr>
            <a:r>
              <a:rPr lang="ru-RU" sz="3000" dirty="0" smtClean="0">
                <a:latin typeface="Arial Black" pitchFamily="34" charset="0"/>
              </a:rPr>
              <a:t>Право на судебную защиту</a:t>
            </a:r>
          </a:p>
          <a:p>
            <a:pPr marL="0" indent="0">
              <a:buNone/>
              <a:defRPr/>
            </a:pPr>
            <a:r>
              <a:rPr lang="ru-RU" sz="3000" dirty="0" smtClean="0">
                <a:latin typeface="Arial Black" pitchFamily="34" charset="0"/>
              </a:rPr>
              <a:t>Свобода вероисповедания</a:t>
            </a:r>
          </a:p>
          <a:p>
            <a:pPr marL="0" indent="0">
              <a:buNone/>
              <a:defRPr/>
            </a:pPr>
            <a:r>
              <a:rPr lang="ru-RU" sz="3000" dirty="0" smtClean="0">
                <a:latin typeface="Arial Black" pitchFamily="34" charset="0"/>
              </a:rPr>
              <a:t>Право на имя</a:t>
            </a:r>
          </a:p>
          <a:p>
            <a:pPr marL="0" indent="0">
              <a:buNone/>
              <a:defRPr/>
            </a:pPr>
            <a:r>
              <a:rPr lang="ru-RU" sz="3000" dirty="0" smtClean="0">
                <a:latin typeface="Arial Black" pitchFamily="34" charset="0"/>
              </a:rPr>
              <a:t>Право на частную собственность</a:t>
            </a:r>
          </a:p>
          <a:p>
            <a:pPr marL="0" indent="0">
              <a:buNone/>
              <a:defRPr/>
            </a:pPr>
            <a:r>
              <a:rPr lang="ru-RU" sz="3000" dirty="0" smtClean="0">
                <a:latin typeface="Arial Black" pitchFamily="34" charset="0"/>
              </a:rPr>
              <a:t>Право на образование</a:t>
            </a:r>
          </a:p>
          <a:p>
            <a:pPr marL="0" indent="0">
              <a:buNone/>
              <a:defRPr/>
            </a:pPr>
            <a:r>
              <a:rPr lang="ru-RU" sz="3000" dirty="0" smtClean="0">
                <a:latin typeface="Arial Black" pitchFamily="34" charset="0"/>
              </a:rPr>
              <a:t>Право на медицинское обслуживание</a:t>
            </a:r>
          </a:p>
          <a:p>
            <a:pPr marL="0" indent="0">
              <a:buNone/>
              <a:defRPr/>
            </a:pPr>
            <a:r>
              <a:rPr lang="ru-RU" sz="3000" dirty="0" smtClean="0">
                <a:latin typeface="Arial Black" pitchFamily="34" charset="0"/>
              </a:rPr>
              <a:t>Право на социальное </a:t>
            </a:r>
            <a:r>
              <a:rPr lang="ru-RU" sz="3000" dirty="0" err="1" smtClean="0">
                <a:latin typeface="Arial Black" pitchFamily="34" charset="0"/>
              </a:rPr>
              <a:t>обеспречение</a:t>
            </a:r>
            <a:endParaRPr lang="ru-RU" sz="3000" dirty="0" smtClean="0">
              <a:latin typeface="Arial Black" pitchFamily="34" charset="0"/>
            </a:endParaRPr>
          </a:p>
          <a:p>
            <a:pPr marL="0" indent="0">
              <a:buNone/>
              <a:defRPr/>
            </a:pPr>
            <a:r>
              <a:rPr lang="ru-RU" sz="3000" dirty="0" smtClean="0">
                <a:latin typeface="Arial Black" pitchFamily="34" charset="0"/>
              </a:rPr>
              <a:t>Право на пользование достижениями культуры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Глава 2. Права и свободы человека и гражданина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17144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dirty="0" smtClean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285720" y="1428736"/>
          <a:ext cx="4714908" cy="3276609"/>
        </p:xfrm>
        <a:graphic>
          <a:graphicData uri="http://schemas.openxmlformats.org/presentationml/2006/ole">
            <p:oleObj spid="_x0000_s27650" name="Документ" r:id="rId3" imgW="6287028" imgH="3836482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Arial Black" pitchFamily="34" charset="0"/>
                <a:cs typeface="Lucida Sans Unicode" pitchFamily="34" charset="0"/>
              </a:rPr>
              <a:t>(от лат.</a:t>
            </a:r>
            <a:r>
              <a:rPr lang="en-US" b="1" dirty="0" err="1" smtClean="0">
                <a:latin typeface="Arial Black" pitchFamily="34" charset="0"/>
                <a:cs typeface="Lucida Sans Unicode" pitchFamily="34" charset="0"/>
              </a:rPr>
              <a:t>constitutio</a:t>
            </a:r>
            <a:r>
              <a:rPr lang="ru-RU" b="1" dirty="0" smtClean="0">
                <a:latin typeface="Arial Black" pitchFamily="34" charset="0"/>
                <a:cs typeface="Lucida Sans Unicode" pitchFamily="34" charset="0"/>
              </a:rPr>
              <a:t> – устройство, постановление) основной закон государства, нормативный акт, обладающий высшей юридической силой, определяющий основы государственного строя, организацию государственной власти, отношения гражданина и государства.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 Black" pitchFamily="34" charset="0"/>
              </a:rPr>
              <a:t>КОНСТИТУЦИЯ -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72098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  <a:buNone/>
              <a:defRPr/>
            </a:pPr>
            <a:r>
              <a:rPr lang="ru-RU" dirty="0" smtClean="0">
                <a:latin typeface="Arial Black" pitchFamily="34" charset="0"/>
              </a:rPr>
              <a:t>Субъектами федерации в России являются: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dirty="0" smtClean="0">
                <a:latin typeface="Arial Black" pitchFamily="34" charset="0"/>
              </a:rPr>
              <a:t>республики в составе Российской Федерации (государства);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dirty="0" smtClean="0">
                <a:latin typeface="Arial Black" pitchFamily="34" charset="0"/>
              </a:rPr>
              <a:t>края;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dirty="0" smtClean="0">
                <a:latin typeface="Arial Black" pitchFamily="34" charset="0"/>
              </a:rPr>
              <a:t>области;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dirty="0" smtClean="0">
                <a:latin typeface="Arial Black" pitchFamily="34" charset="0"/>
              </a:rPr>
              <a:t>города федерального значения;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dirty="0" smtClean="0">
                <a:latin typeface="Arial Black" pitchFamily="34" charset="0"/>
              </a:rPr>
              <a:t>автономная область;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dirty="0" smtClean="0">
                <a:latin typeface="Arial Black" pitchFamily="34" charset="0"/>
              </a:rPr>
              <a:t>автономные округа.</a:t>
            </a:r>
          </a:p>
          <a:p>
            <a:pPr marL="342900" indent="-342900">
              <a:spcBef>
                <a:spcPts val="0"/>
              </a:spcBef>
              <a:buNone/>
              <a:defRPr/>
            </a:pPr>
            <a:endParaRPr lang="ru-RU" dirty="0" smtClean="0">
              <a:latin typeface="Arial Black" pitchFamily="34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ru-RU" dirty="0" smtClean="0">
                <a:latin typeface="Arial Black" pitchFamily="34" charset="0"/>
              </a:rPr>
              <a:t>Все субъекты Российской Федерации равноправны, то есть не допускается их дискриминация или придание привилегированного положения исходя из конституционно-правового статуса конкретного субъекта.</a:t>
            </a:r>
          </a:p>
          <a:p>
            <a:pPr>
              <a:spcBef>
                <a:spcPts val="0"/>
              </a:spcBef>
              <a:buNone/>
              <a:defRPr/>
            </a:pPr>
            <a:endParaRPr lang="ru-RU" dirty="0" smtClean="0">
              <a:latin typeface="Arial Black" pitchFamily="34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ru-RU" dirty="0" smtClean="0">
                <a:latin typeface="Arial Black" pitchFamily="34" charset="0"/>
              </a:rPr>
              <a:t>Федеративное устройство России основано на ряде принципов: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dirty="0" smtClean="0">
                <a:latin typeface="Arial Black" pitchFamily="34" charset="0"/>
              </a:rPr>
              <a:t>государственная целостность Российской Федерации;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dirty="0" smtClean="0">
                <a:latin typeface="Arial Black" pitchFamily="34" charset="0"/>
              </a:rPr>
              <a:t>единстве системы государственной власти;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dirty="0" smtClean="0">
                <a:latin typeface="Arial Black" pitchFamily="34" charset="0"/>
              </a:rPr>
              <a:t>разграничение предметов ведения и полномочий между федеральными органами государственной власти и органами государственной власти субъектов Российской Федерации;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dirty="0" smtClean="0">
                <a:latin typeface="Arial Black" pitchFamily="34" charset="0"/>
              </a:rPr>
              <a:t>равноправие и самоопределение народов в России.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/>
          </a:bodyPr>
          <a:lstStyle/>
          <a:p>
            <a:r>
              <a:rPr lang="ru-RU" sz="3400" dirty="0" smtClean="0">
                <a:latin typeface="Arial Black" pitchFamily="34" charset="0"/>
              </a:rPr>
              <a:t>Глава 3. Федеративное устройство</a:t>
            </a:r>
            <a:endParaRPr lang="ru-RU" sz="3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868" y="1428736"/>
            <a:ext cx="5286412" cy="5286412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 smtClean="0">
                <a:latin typeface="Arial Black" pitchFamily="34" charset="0"/>
              </a:rPr>
              <a:t>Президент Российской Федерации — высшая государственная должность Российской Федерации, а также лицо, избранное на эту должность. </a:t>
            </a:r>
          </a:p>
          <a:p>
            <a:r>
              <a:rPr lang="ru-RU" sz="2800" dirty="0" smtClean="0">
                <a:latin typeface="Arial Black" pitchFamily="34" charset="0"/>
              </a:rPr>
              <a:t>Президент РФ является главой государства. </a:t>
            </a:r>
          </a:p>
          <a:p>
            <a:r>
              <a:rPr lang="ru-RU" sz="2800" dirty="0" smtClean="0">
                <a:latin typeface="Arial Black" pitchFamily="34" charset="0"/>
              </a:rPr>
              <a:t>Президент РФ является также гарантом Конституции Российской Федерации, прав и свобод человека и гражданина.</a:t>
            </a:r>
          </a:p>
          <a:p>
            <a:r>
              <a:rPr lang="ru-RU" sz="2800" dirty="0" smtClean="0">
                <a:latin typeface="Arial Black" pitchFamily="34" charset="0"/>
              </a:rPr>
              <a:t>Президент РФ является Верховным Главнокомандующим Вооружёнными Силами Российской РФ определяет основные направления внутренней и внешней политики.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Глава 4. Президент РФ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Picture 5" descr="C:\Documents and Settings\Admin\Рабочий стол\ecvcs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3333743" cy="44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dirty="0" smtClean="0">
                <a:latin typeface="Arial Black" pitchFamily="34" charset="0"/>
              </a:rPr>
              <a:t>Глава 5. Федеральное собрание</a:t>
            </a:r>
            <a:endParaRPr lang="ru-RU" sz="3400" dirty="0">
              <a:latin typeface="Arial Black" pitchFamily="34" charset="0"/>
            </a:endParaRPr>
          </a:p>
        </p:txBody>
      </p:sp>
      <p:pic>
        <p:nvPicPr>
          <p:cNvPr id="32770" name="Picture 2" descr="https://img06.rl0.ru/30cc6ac16ce46d02e46209fcc7a58a61/c600x374/www.studfiles.ru/html/2706/40/html_o6W9CsrRZK.KQXE/htmlconvd-K9rPLR_html_2358fa2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785818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481328"/>
            <a:ext cx="464347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  Правительство России — высший федеральный орган, осуществляющий исполнительную власть в России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Глава 6. Правительство РФ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341438"/>
            <a:ext cx="4217988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Глава 7. Судебная власть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6866" name="Picture 2" descr="https://img08.rl0.ru/c06e9525fc1edcef2e138ff4b30ad5b2/c606x366/urist-edu.ru/pars_docs/refs/59/58493/58493_html_m4cbf4b3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7072362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smtClean="0">
                <a:latin typeface="Arial Black" pitchFamily="34" charset="0"/>
              </a:rPr>
              <a:t>Местное самоуправление — система организации и деятельности граждан, обеспечивающая самостоятельное решение населением вопросов местного значения, управление муниципальной собственностью, исходя из интересов всех жителей данной территории</a:t>
            </a:r>
          </a:p>
          <a:p>
            <a:pPr>
              <a:buNone/>
            </a:pPr>
            <a:endParaRPr lang="ru-RU" sz="24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2600" dirty="0" smtClean="0"/>
              <a:t>   </a:t>
            </a:r>
            <a:r>
              <a:rPr lang="ru-RU" sz="2600" dirty="0" smtClean="0">
                <a:latin typeface="Arial Black" pitchFamily="34" charset="0"/>
              </a:rPr>
              <a:t>Модели местного самоуправления:</a:t>
            </a:r>
          </a:p>
          <a:p>
            <a:pPr>
              <a:buNone/>
            </a:pPr>
            <a:r>
              <a:rPr lang="ru-RU" sz="2600" dirty="0" smtClean="0">
                <a:latin typeface="Arial Black" pitchFamily="34" charset="0"/>
              </a:rPr>
              <a:t>- англосаксонская (классическая) модель;</a:t>
            </a:r>
          </a:p>
          <a:p>
            <a:pPr>
              <a:buNone/>
            </a:pPr>
            <a:r>
              <a:rPr lang="ru-RU" sz="2600" dirty="0" smtClean="0">
                <a:latin typeface="Arial Black" pitchFamily="34" charset="0"/>
              </a:rPr>
              <a:t>- континентальная; </a:t>
            </a:r>
          </a:p>
          <a:p>
            <a:pPr>
              <a:buNone/>
            </a:pPr>
            <a:r>
              <a:rPr lang="ru-RU" sz="2600" dirty="0" smtClean="0">
                <a:latin typeface="Arial Black" pitchFamily="34" charset="0"/>
              </a:rPr>
              <a:t>- смешанная; </a:t>
            </a:r>
          </a:p>
          <a:p>
            <a:pPr>
              <a:buNone/>
            </a:pPr>
            <a:r>
              <a:rPr lang="ru-RU" sz="2600" dirty="0" smtClean="0">
                <a:latin typeface="Arial Black" pitchFamily="34" charset="0"/>
              </a:rPr>
              <a:t>- советская модель</a:t>
            </a:r>
            <a:endParaRPr lang="ru-RU" sz="2600" dirty="0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15436" cy="1143000"/>
          </a:xfrm>
        </p:spPr>
        <p:txBody>
          <a:bodyPr>
            <a:normAutofit/>
          </a:bodyPr>
          <a:lstStyle/>
          <a:p>
            <a:r>
              <a:rPr lang="ru-RU" sz="3400" dirty="0" smtClean="0">
                <a:latin typeface="Arial Black" pitchFamily="34" charset="0"/>
              </a:rPr>
              <a:t>Глава 8. Местное самоуправление</a:t>
            </a:r>
            <a:endParaRPr lang="ru-RU" sz="3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img01.rl0.ru/c5bc842771b7434962d1ab46d88380ec/c800x600/pp.vk.me/c615728/v615728338/8bbc/EUTyTjkjOw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8001056" cy="535785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Разделение властей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500174"/>
            <a:ext cx="3686172" cy="36544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Одна из первых конституция – Конституция США была принята в 1787 г.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Picture 4" descr="Констит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928670"/>
            <a:ext cx="4529164" cy="5357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Проекты конституции России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Picture 5" descr="es07-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3643338" cy="46709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4810" y="1571612"/>
            <a:ext cx="4714908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dirty="0" smtClean="0">
                <a:latin typeface="Arial Black" pitchFamily="34" charset="0"/>
              </a:rPr>
              <a:t>Сперанский Михаил Михайлович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dirty="0" smtClean="0">
                <a:latin typeface="Arial Black" pitchFamily="34" charset="0"/>
              </a:rPr>
              <a:t>(1772-1839)</a:t>
            </a:r>
            <a:r>
              <a:rPr lang="ru-RU" sz="2600" dirty="0" smtClean="0">
                <a:latin typeface="Arial Black" pitchFamily="34" charset="0"/>
              </a:rPr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Arial Black" pitchFamily="34" charset="0"/>
              </a:rPr>
              <a:t>мыслитель, правовед, общественный деятель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Arial Black" pitchFamily="34" charset="0"/>
              </a:rPr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Arial Black" pitchFamily="34" charset="0"/>
              </a:rPr>
              <a:t>По заданию Александра I подготовил ряд проектов усовершенствования государственного строя империи, по существу, проектов российской конституции.</a:t>
            </a:r>
            <a:endParaRPr lang="ru-RU" sz="24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Проекты конституций декабристов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Picture 6" descr="pp_0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3429025" cy="3643338"/>
          </a:xfrm>
          <a:prstGeom prst="rect">
            <a:avLst/>
          </a:prstGeom>
          <a:noFill/>
        </p:spPr>
      </p:pic>
      <p:pic>
        <p:nvPicPr>
          <p:cNvPr id="5" name="Picture 10" descr="Pm55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428736"/>
            <a:ext cx="3429000" cy="36734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5214950"/>
            <a:ext cx="3643338" cy="135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8000"/>
              </a:lnSpc>
              <a:spcBef>
                <a:spcPts val="600"/>
              </a:spcBef>
            </a:pPr>
            <a:r>
              <a:rPr lang="ru-RU" sz="1600" dirty="0" smtClean="0">
                <a:latin typeface="Arial Black" pitchFamily="34" charset="0"/>
              </a:rPr>
              <a:t>ПЕСТЕЛЬ Павел Иванович</a:t>
            </a:r>
            <a:r>
              <a:rPr lang="en-US" sz="1600" dirty="0" smtClean="0">
                <a:latin typeface="Arial Black" pitchFamily="34" charset="0"/>
              </a:rPr>
              <a:t> </a:t>
            </a:r>
            <a:r>
              <a:rPr lang="ru-RU" sz="1600" dirty="0" smtClean="0">
                <a:latin typeface="Arial Black" pitchFamily="34" charset="0"/>
              </a:rPr>
              <a:t>(</a:t>
            </a:r>
            <a:r>
              <a:rPr lang="en-US" sz="1600" dirty="0" smtClean="0">
                <a:latin typeface="Arial Black" pitchFamily="34" charset="0"/>
              </a:rPr>
              <a:t>1793 </a:t>
            </a:r>
            <a:r>
              <a:rPr lang="ru-RU" sz="1600" dirty="0" smtClean="0">
                <a:latin typeface="Arial Black" pitchFamily="34" charset="0"/>
              </a:rPr>
              <a:t>–</a:t>
            </a:r>
            <a:r>
              <a:rPr lang="en-US" sz="1600" dirty="0" smtClean="0">
                <a:latin typeface="Arial Black" pitchFamily="34" charset="0"/>
              </a:rPr>
              <a:t> 1826</a:t>
            </a:r>
            <a:r>
              <a:rPr lang="ru-RU" sz="1600" dirty="0" smtClean="0">
                <a:latin typeface="Arial Black" pitchFamily="34" charset="0"/>
              </a:rPr>
              <a:t>)</a:t>
            </a:r>
            <a:r>
              <a:rPr lang="en-US" sz="1600" dirty="0" smtClean="0">
                <a:latin typeface="Arial Black" pitchFamily="34" charset="0"/>
              </a:rPr>
              <a:t> - </a:t>
            </a:r>
            <a:r>
              <a:rPr lang="ru-RU" sz="1600" dirty="0" smtClean="0">
                <a:latin typeface="Arial Black" pitchFamily="34" charset="0"/>
              </a:rPr>
              <a:t> декабрист</a:t>
            </a:r>
            <a:r>
              <a:rPr lang="en-US" sz="1600" dirty="0" smtClean="0">
                <a:latin typeface="Arial Black" pitchFamily="34" charset="0"/>
              </a:rPr>
              <a:t>. </a:t>
            </a:r>
            <a:r>
              <a:rPr lang="ru-RU" sz="1600" dirty="0" smtClean="0">
                <a:latin typeface="Arial Black" pitchFamily="34" charset="0"/>
              </a:rPr>
              <a:t>Республиканец. Автор «Русской правды»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5143512"/>
            <a:ext cx="3429024" cy="135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8000"/>
              </a:lnSpc>
              <a:spcBef>
                <a:spcPts val="600"/>
              </a:spcBef>
            </a:pPr>
            <a:r>
              <a:rPr lang="ru-RU" sz="1600" dirty="0" smtClean="0">
                <a:latin typeface="Arial Black" pitchFamily="34" charset="0"/>
              </a:rPr>
              <a:t>МУРАВЬЕВ Никита Михайлович (1795-1843), декабрист. Автор проекта Конституции</a:t>
            </a:r>
            <a:endParaRPr lang="ru-RU" sz="16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rmAutofit/>
          </a:bodyPr>
          <a:lstStyle/>
          <a:p>
            <a:r>
              <a:rPr lang="ru-RU" sz="3400" dirty="0" smtClean="0">
                <a:latin typeface="Arial Black" pitchFamily="34" charset="0"/>
              </a:rPr>
              <a:t>Эпоха Александра </a:t>
            </a:r>
            <a:r>
              <a:rPr lang="en-US" sz="3400" dirty="0" smtClean="0">
                <a:latin typeface="Arial Black" pitchFamily="34" charset="0"/>
              </a:rPr>
              <a:t>II</a:t>
            </a:r>
            <a:r>
              <a:rPr lang="ru-RU" sz="3400" dirty="0" smtClean="0">
                <a:latin typeface="Arial Black" pitchFamily="34" charset="0"/>
              </a:rPr>
              <a:t> (1855 – 1881)</a:t>
            </a:r>
            <a:r>
              <a:rPr lang="en-US" sz="1400" dirty="0" smtClean="0">
                <a:latin typeface="Arial Black" pitchFamily="34" charset="0"/>
              </a:rPr>
              <a:t> </a:t>
            </a:r>
            <a:endParaRPr lang="ru-RU" sz="1400" dirty="0">
              <a:latin typeface="Arial Black" pitchFamily="34" charset="0"/>
            </a:endParaRPr>
          </a:p>
        </p:txBody>
      </p:sp>
      <p:pic>
        <p:nvPicPr>
          <p:cNvPr id="4" name="Picture 4" descr="g_033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285860"/>
            <a:ext cx="4243411" cy="48815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214422"/>
            <a:ext cx="3929090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Arial Black" pitchFamily="34" charset="0"/>
              </a:rPr>
              <a:t>Время правления Александра </a:t>
            </a:r>
            <a:r>
              <a:rPr lang="en-US" dirty="0" smtClean="0">
                <a:latin typeface="Arial Black" pitchFamily="34" charset="0"/>
              </a:rPr>
              <a:t>II</a:t>
            </a:r>
            <a:r>
              <a:rPr lang="ru-RU" dirty="0" smtClean="0">
                <a:latin typeface="Arial Black" pitchFamily="34" charset="0"/>
              </a:rPr>
              <a:t>  называют </a:t>
            </a:r>
            <a:r>
              <a:rPr lang="ru-RU" b="1" i="1" dirty="0" smtClean="0">
                <a:latin typeface="Arial Black" pitchFamily="34" charset="0"/>
              </a:rPr>
              <a:t>эпохой великих реформ</a:t>
            </a:r>
            <a:r>
              <a:rPr lang="ru-RU" dirty="0" smtClean="0">
                <a:latin typeface="Arial Black" pitchFamily="34" charset="0"/>
              </a:rPr>
              <a:t>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dirty="0" smtClean="0">
              <a:latin typeface="Arial Black" pitchFamily="34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Arial Black" pitchFamily="34" charset="0"/>
              </a:rPr>
              <a:t>Россия сделали первые шаги на пути установления  конституционного порядка: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dirty="0" smtClean="0">
              <a:latin typeface="Arial Black" pitchFamily="34" charset="0"/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dirty="0" smtClean="0">
                <a:latin typeface="Arial Black" pitchFamily="34" charset="0"/>
              </a:rPr>
              <a:t>Отмена крепостного права - </a:t>
            </a:r>
            <a:r>
              <a:rPr lang="ru-RU" i="1" dirty="0" smtClean="0">
                <a:latin typeface="Arial Black" pitchFamily="34" charset="0"/>
              </a:rPr>
              <a:t>правовое закрепление свободы крестьян.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AutoNum type="arabicPeriod"/>
            </a:pPr>
            <a:endParaRPr lang="ru-RU" i="1" dirty="0" smtClean="0">
              <a:latin typeface="Arial Black" pitchFamily="34" charset="0"/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dirty="0" smtClean="0">
                <a:latin typeface="Arial Black" pitchFamily="34" charset="0"/>
              </a:rPr>
              <a:t>Земская реформа -с</a:t>
            </a:r>
            <a:r>
              <a:rPr lang="ru-RU" i="1" dirty="0" smtClean="0">
                <a:latin typeface="Arial Black" pitchFamily="34" charset="0"/>
              </a:rPr>
              <a:t>оздание автономного муниципального самоуправления.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AutoNum type="arabicPeriod"/>
            </a:pPr>
            <a:endParaRPr lang="ru-RU" i="1" dirty="0" smtClean="0">
              <a:latin typeface="Arial Black" pitchFamily="34" charset="0"/>
            </a:endParaRP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ru-RU" dirty="0" smtClean="0">
                <a:latin typeface="Arial Black" pitchFamily="34" charset="0"/>
              </a:rPr>
              <a:t>Судебная реформа - </a:t>
            </a:r>
          </a:p>
          <a:p>
            <a:pPr marL="342900" indent="-342900">
              <a:lnSpc>
                <a:spcPct val="80000"/>
              </a:lnSpc>
            </a:pPr>
            <a:r>
              <a:rPr lang="ru-RU" i="1" dirty="0" smtClean="0">
                <a:latin typeface="Arial Black" pitchFamily="34" charset="0"/>
              </a:rPr>
              <a:t>     складывание бессословной  судебной  системы.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AutoNum type="arabicPeriod"/>
            </a:pPr>
            <a:endParaRPr lang="ru-RU" i="1" dirty="0" smtClean="0">
              <a:latin typeface="Arial Black" pitchFamily="34" charset="0"/>
            </a:endParaRPr>
          </a:p>
          <a:p>
            <a:pPr>
              <a:lnSpc>
                <a:spcPct val="80000"/>
              </a:lnSpc>
            </a:pPr>
            <a:endParaRPr lang="ru-RU" i="1" dirty="0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На пути к конституции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Picture 4" descr="Pl54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3"/>
            <a:ext cx="3929090" cy="45708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6248" y="2857496"/>
            <a:ext cx="4572000" cy="29781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8000"/>
              </a:lnSpc>
              <a:spcBef>
                <a:spcPts val="600"/>
              </a:spcBef>
            </a:pPr>
            <a:r>
              <a:rPr lang="ru-RU" b="1" dirty="0" smtClean="0">
                <a:latin typeface="Arial Black" pitchFamily="34" charset="0"/>
              </a:rPr>
              <a:t>Руководил комиссией, разработавшей конституционный проект  привлечения депутатов от земств и городов к обсуждению общегосударственных вопросов.</a:t>
            </a:r>
          </a:p>
          <a:p>
            <a:pPr algn="ctr">
              <a:lnSpc>
                <a:spcPct val="128000"/>
              </a:lnSpc>
              <a:spcBef>
                <a:spcPts val="600"/>
              </a:spcBef>
            </a:pPr>
            <a:r>
              <a:rPr lang="ru-RU" b="1" dirty="0" smtClean="0">
                <a:latin typeface="Arial Black" pitchFamily="34" charset="0"/>
              </a:rPr>
              <a:t>Однако проект так и остался на бумаге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1428736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600" b="1" dirty="0" smtClean="0">
                <a:latin typeface="Arial Black" pitchFamily="34" charset="0"/>
              </a:rPr>
              <a:t>ЛОРИС-МЕЛИКОВ Михаил </a:t>
            </a:r>
            <a:r>
              <a:rPr lang="ru-RU" sz="2600" b="1" dirty="0" err="1" smtClean="0">
                <a:latin typeface="Arial Black" pitchFamily="34" charset="0"/>
              </a:rPr>
              <a:t>Тариелович</a:t>
            </a:r>
            <a:r>
              <a:rPr lang="ru-RU" sz="2600" b="1" dirty="0" smtClean="0">
                <a:latin typeface="Arial Black" pitchFamily="34" charset="0"/>
              </a:rPr>
              <a:t> (1825-1888</a:t>
            </a:r>
            <a:r>
              <a:rPr lang="ru-RU" b="1" dirty="0" smtClean="0">
                <a:latin typeface="Arial Black" pitchFamily="34" charset="0"/>
              </a:rPr>
              <a:t>)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Arial Black" pitchFamily="34" charset="0"/>
              </a:rPr>
              <a:t>Манифест «Об усовершенствовании государственного порядка»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4" name="Picture 4" descr="pn_02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571612"/>
            <a:ext cx="4029097" cy="46430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1500174"/>
            <a:ext cx="4572032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Arial Black" pitchFamily="34" charset="0"/>
              </a:rPr>
              <a:t>17 октября 1905 г. Николай </a:t>
            </a:r>
            <a:r>
              <a:rPr lang="en-US" sz="2400" b="1" dirty="0" smtClean="0">
                <a:latin typeface="Arial Black" pitchFamily="34" charset="0"/>
              </a:rPr>
              <a:t>II</a:t>
            </a:r>
            <a:r>
              <a:rPr lang="ru-RU" sz="2400" b="1" dirty="0" smtClean="0">
                <a:latin typeface="Arial Black" pitchFamily="34" charset="0"/>
              </a:rPr>
              <a:t> подписал манифест «Об усовершенствовании государственного порядка»: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b="1" dirty="0" smtClean="0">
                <a:latin typeface="Arial Black" pitchFamily="34" charset="0"/>
              </a:rPr>
              <a:t>подданным были дарованы политические и гражданские права и свободы;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b="1" dirty="0" smtClean="0">
                <a:latin typeface="Arial Black" pitchFamily="34" charset="0"/>
              </a:rPr>
              <a:t>провозглашалось создание Государственной думы</a:t>
            </a:r>
            <a:endParaRPr lang="ru-RU" sz="24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Первая конституция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Picture 2" descr="https://upload.wikimedia.org/wikipedia/commons/thumb/9/9e/%D0%9E%D0%B1%D0%BB%D0%BE%D0%B6%D0%BA%D0%B0_%D0%9A%D0%BE%D0%BD%D1%81%D1%82%D0%B8%D1%82%D1%83%D1%86%D0%B8%D0%B8_%D0%A0%D0%A1%D0%A4%D0%A1%D0%A0_1918_%D0%B3%D0%BE%D0%B4%D0%B0.jpg/220px-%D0%9E%D0%B1%D0%BB%D0%BE%D0%B6%D0%BA%D0%B0_%D0%9A%D0%BE%D0%BD%D1%81%D1%82%D0%B8%D1%82%D1%83%D1%86%D0%B8%D0%B8_%D0%A0%D0%A1%D0%A4%D0%A1%D0%A0_1918_%D0%B3%D0%BE%D0%B4%D0%B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357298"/>
            <a:ext cx="3286148" cy="44291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2066" y="6000768"/>
            <a:ext cx="4071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600" dirty="0" smtClean="0">
                <a:latin typeface="Arial Black" pitchFamily="34" charset="0"/>
              </a:rPr>
              <a:t>Обложка первой конституции РСФСР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78592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Первая конституция Российской Советской Федеративной Социалистической Республики (РСФСР) была принята</a:t>
            </a:r>
            <a:r>
              <a:rPr lang="en-US" sz="2400" dirty="0" smtClean="0">
                <a:latin typeface="Arial Black" pitchFamily="34" charset="0"/>
              </a:rPr>
              <a:t> </a:t>
            </a:r>
            <a:endParaRPr lang="ru-RU" sz="2400" dirty="0" smtClean="0">
              <a:latin typeface="Arial Black" pitchFamily="34" charset="0"/>
            </a:endParaRPr>
          </a:p>
          <a:p>
            <a:r>
              <a:rPr lang="en-US" sz="2400" dirty="0" smtClean="0">
                <a:latin typeface="Arial Black" pitchFamily="34" charset="0"/>
              </a:rPr>
              <a:t>V </a:t>
            </a:r>
            <a:r>
              <a:rPr lang="ru-RU" sz="2400" dirty="0" smtClean="0">
                <a:latin typeface="Arial Black" pitchFamily="34" charset="0"/>
              </a:rPr>
              <a:t>Всероссийским съездом Советов </a:t>
            </a:r>
          </a:p>
          <a:p>
            <a:r>
              <a:rPr lang="ru-RU" sz="2400" dirty="0" smtClean="0">
                <a:latin typeface="Arial Black" pitchFamily="34" charset="0"/>
              </a:rPr>
              <a:t>10 июля 1918 года </a:t>
            </a:r>
            <a:r>
              <a:rPr lang="ru-RU" dirty="0" smtClean="0">
                <a:latin typeface="Arial Black" pitchFamily="34" charset="0"/>
              </a:rPr>
              <a:t> 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212</TotalTime>
  <Words>711</Words>
  <PresentationFormat>Экран (4:3)</PresentationFormat>
  <Paragraphs>124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Открытая</vt:lpstr>
      <vt:lpstr>Документ</vt:lpstr>
      <vt:lpstr>Конституционное право</vt:lpstr>
      <vt:lpstr>КОНСТИТУЦИЯ -</vt:lpstr>
      <vt:lpstr>Одна из первых конституция – Конституция США была принята в 1787 г.</vt:lpstr>
      <vt:lpstr>Проекты конституции России</vt:lpstr>
      <vt:lpstr>Проекты конституций декабристов</vt:lpstr>
      <vt:lpstr>Эпоха Александра II (1855 – 1881) </vt:lpstr>
      <vt:lpstr>На пути к конституции</vt:lpstr>
      <vt:lpstr>Манифест «Об усовершенствовании государственного порядка»</vt:lpstr>
      <vt:lpstr>Первая конституция</vt:lpstr>
      <vt:lpstr>Первая конституция</vt:lpstr>
      <vt:lpstr>Конституции Союза Советских Социалистических Республик были приняты в 1924, 1936, 1977 годах</vt:lpstr>
      <vt:lpstr>Всего в нашей стране было  8 конституций</vt:lpstr>
      <vt:lpstr>Конституция Российской Федерации</vt:lpstr>
      <vt:lpstr>Слайд 14</vt:lpstr>
      <vt:lpstr>Слайд 15</vt:lpstr>
      <vt:lpstr>Преамбула</vt:lpstr>
      <vt:lpstr>Главные задачи Конституции</vt:lpstr>
      <vt:lpstr>Глава 1. Основы конституционного строя</vt:lpstr>
      <vt:lpstr>Глава 2. Права и свободы человека и гражданина</vt:lpstr>
      <vt:lpstr>Глава 3. Федеративное устройство</vt:lpstr>
      <vt:lpstr>Глава 4. Президент РФ</vt:lpstr>
      <vt:lpstr>Глава 5. Федеральное собрание</vt:lpstr>
      <vt:lpstr>Глава 6. Правительство РФ</vt:lpstr>
      <vt:lpstr>Глава 7. Судебная власть</vt:lpstr>
      <vt:lpstr>Глава 8. Местное самоуправление</vt:lpstr>
      <vt:lpstr>Разделение властей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Конституционное право</dc:title>
  <dc:creator>Александр</dc:creator>
  <cp:lastModifiedBy>Методист</cp:lastModifiedBy>
  <cp:revision>24</cp:revision>
  <dcterms:created xsi:type="dcterms:W3CDTF">2016-10-14T04:21:49Z</dcterms:created>
  <dcterms:modified xsi:type="dcterms:W3CDTF">2018-12-14T08:54:56Z</dcterms:modified>
</cp:coreProperties>
</file>