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89" r:id="rId11"/>
    <p:sldId id="268" r:id="rId12"/>
    <p:sldId id="269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8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248" autoAdjust="0"/>
    <p:restoredTop sz="94660"/>
  </p:normalViewPr>
  <p:slideViewPr>
    <p:cSldViewPr>
      <p:cViewPr varScale="1">
        <p:scale>
          <a:sx n="94" d="100"/>
          <a:sy n="94" d="100"/>
        </p:scale>
        <p:origin x="-1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Office_Excel3.xlsx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Office_Excel5.xlsx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Повышение квалификации более 16 ч.</c:v>
                </c:pt>
              </c:strCache>
            </c:strRef>
          </c:tx>
          <c:dLbls>
            <c:showVal val="1"/>
          </c:dLbls>
          <c:cat>
            <c:strRef>
              <c:f>Лист1!$A$2:$A$4</c:f>
              <c:strCache>
                <c:ptCount val="3"/>
                <c:pt idx="0">
                  <c:v>2015 - 2016 </c:v>
                </c:pt>
                <c:pt idx="1">
                  <c:v>2016 - 2017</c:v>
                </c:pt>
                <c:pt idx="2">
                  <c:v>2017 - 2018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4</c:v>
                </c:pt>
                <c:pt idx="1">
                  <c:v>0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Повышение квалификации более 72 ч.</c:v>
                </c:pt>
              </c:strCache>
            </c:strRef>
          </c:tx>
          <c:dLbls>
            <c:showVal val="1"/>
          </c:dLbls>
          <c:cat>
            <c:strRef>
              <c:f>Лист1!$A$2:$A$4</c:f>
              <c:strCache>
                <c:ptCount val="3"/>
                <c:pt idx="0">
                  <c:v>2015 - 2016 </c:v>
                </c:pt>
                <c:pt idx="1">
                  <c:v>2016 - 2017</c:v>
                </c:pt>
                <c:pt idx="2">
                  <c:v>2017 - 2018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4</c:v>
                </c:pt>
                <c:pt idx="1">
                  <c:v>2</c:v>
                </c:pt>
                <c:pt idx="2">
                  <c:v>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Профессиональная переподготовка</c:v>
                </c:pt>
              </c:strCache>
            </c:strRef>
          </c:tx>
          <c:dLbls>
            <c:showVal val="1"/>
          </c:dLbls>
          <c:cat>
            <c:strRef>
              <c:f>Лист1!$A$2:$A$4</c:f>
              <c:strCache>
                <c:ptCount val="3"/>
                <c:pt idx="0">
                  <c:v>2015 - 2016 </c:v>
                </c:pt>
                <c:pt idx="1">
                  <c:v>2016 - 2017</c:v>
                </c:pt>
                <c:pt idx="2">
                  <c:v>2017 - 2018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0</c:v>
                </c:pt>
                <c:pt idx="1">
                  <c:v>11</c:v>
                </c:pt>
                <c:pt idx="2">
                  <c:v>3</c:v>
                </c:pt>
              </c:numCache>
            </c:numRef>
          </c:val>
        </c:ser>
        <c:axId val="180171136"/>
        <c:axId val="180172672"/>
      </c:barChart>
      <c:catAx>
        <c:axId val="180171136"/>
        <c:scaling>
          <c:orientation val="minMax"/>
        </c:scaling>
        <c:axPos val="b"/>
        <c:tickLblPos val="nextTo"/>
        <c:crossAx val="180172672"/>
        <c:crosses val="autoZero"/>
        <c:auto val="1"/>
        <c:lblAlgn val="ctr"/>
        <c:lblOffset val="100"/>
      </c:catAx>
      <c:valAx>
        <c:axId val="180172672"/>
        <c:scaling>
          <c:orientation val="minMax"/>
        </c:scaling>
        <c:axPos val="l"/>
        <c:majorGridlines/>
        <c:numFmt formatCode="General" sourceLinked="1"/>
        <c:tickLblPos val="nextTo"/>
        <c:crossAx val="180171136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% успеваемости</c:v>
                </c:pt>
              </c:strCache>
            </c:strRef>
          </c:tx>
          <c:dLbls>
            <c:showVal val="1"/>
          </c:dLbls>
          <c:cat>
            <c:strRef>
              <c:f>Лист1!$A$2:$A$4</c:f>
              <c:strCache>
                <c:ptCount val="3"/>
                <c:pt idx="0">
                  <c:v>2015 - 2016</c:v>
                </c:pt>
                <c:pt idx="1">
                  <c:v>2016 - 2017</c:v>
                </c:pt>
                <c:pt idx="2">
                  <c:v>2017 - 2018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% качества</c:v>
                </c:pt>
              </c:strCache>
            </c:strRef>
          </c:tx>
          <c:dLbls>
            <c:showVal val="1"/>
          </c:dLbls>
          <c:cat>
            <c:strRef>
              <c:f>Лист1!$A$2:$A$4</c:f>
              <c:strCache>
                <c:ptCount val="3"/>
                <c:pt idx="0">
                  <c:v>2015 - 2016</c:v>
                </c:pt>
                <c:pt idx="1">
                  <c:v>2016 - 2017</c:v>
                </c:pt>
                <c:pt idx="2">
                  <c:v>2017 - 2018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88</c:v>
                </c:pt>
                <c:pt idx="1">
                  <c:v>72</c:v>
                </c:pt>
                <c:pt idx="2">
                  <c:v>65</c:v>
                </c:pt>
              </c:numCache>
            </c:numRef>
          </c:val>
        </c:ser>
        <c:axId val="180120192"/>
        <c:axId val="180134272"/>
      </c:barChart>
      <c:catAx>
        <c:axId val="180120192"/>
        <c:scaling>
          <c:orientation val="minMax"/>
        </c:scaling>
        <c:axPos val="b"/>
        <c:tickLblPos val="nextTo"/>
        <c:crossAx val="180134272"/>
        <c:crosses val="autoZero"/>
        <c:auto val="1"/>
        <c:lblAlgn val="ctr"/>
        <c:lblOffset val="100"/>
      </c:catAx>
      <c:valAx>
        <c:axId val="180134272"/>
        <c:scaling>
          <c:orientation val="minMax"/>
        </c:scaling>
        <c:axPos val="l"/>
        <c:majorGridlines/>
        <c:numFmt formatCode="General" sourceLinked="1"/>
        <c:tickLblPos val="nextTo"/>
        <c:crossAx val="180120192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view3D>
      <c:hPercent val="85"/>
      <c:depthPercent val="100"/>
      <c:rAngAx val="1"/>
    </c:view3D>
    <c:plotArea>
      <c:layout>
        <c:manualLayout>
          <c:layoutTarget val="inner"/>
          <c:xMode val="edge"/>
          <c:yMode val="edge"/>
          <c:x val="7.6922029778307796E-2"/>
          <c:y val="0.10288102964941098"/>
          <c:w val="0.73061193151933135"/>
          <c:h val="0.75937381492793832"/>
        </c:manualLayout>
      </c:layout>
      <c:bar3DChart>
        <c:barDir val="col"/>
        <c:grouping val="clustered"/>
        <c:ser>
          <c:idx val="0"/>
          <c:order val="0"/>
          <c:tx>
            <c:strRef>
              <c:f>Sheet1!$A$2</c:f>
              <c:strCache>
                <c:ptCount val="1"/>
                <c:pt idx="0">
                  <c:v>контрольные цифры приема</c:v>
                </c:pt>
              </c:strCache>
            </c:strRef>
          </c:tx>
          <c:dLbls>
            <c:showVal val="1"/>
          </c:dLbls>
          <c:cat>
            <c:strRef>
              <c:f>Sheet1!$B$1:$D$1</c:f>
              <c:strCache>
                <c:ptCount val="3"/>
                <c:pt idx="0">
                  <c:v>2016 - 2017</c:v>
                </c:pt>
                <c:pt idx="1">
                  <c:v>2017 - 2018</c:v>
                </c:pt>
                <c:pt idx="2">
                  <c:v>2018 - 2019</c:v>
                </c:pt>
              </c:strCache>
            </c:strRef>
          </c:cat>
          <c:val>
            <c:numRef>
              <c:f>Sheet1!$B$2:$D$2</c:f>
              <c:numCache>
                <c:formatCode>General</c:formatCode>
                <c:ptCount val="3"/>
                <c:pt idx="0">
                  <c:v>275</c:v>
                </c:pt>
                <c:pt idx="1">
                  <c:v>275</c:v>
                </c:pt>
                <c:pt idx="2">
                  <c:v>275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подано заявлений</c:v>
                </c:pt>
              </c:strCache>
            </c:strRef>
          </c:tx>
          <c:dLbls>
            <c:showVal val="1"/>
          </c:dLbls>
          <c:cat>
            <c:strRef>
              <c:f>Sheet1!$B$1:$D$1</c:f>
              <c:strCache>
                <c:ptCount val="3"/>
                <c:pt idx="0">
                  <c:v>2016 - 2017</c:v>
                </c:pt>
                <c:pt idx="1">
                  <c:v>2017 - 2018</c:v>
                </c:pt>
                <c:pt idx="2">
                  <c:v>2018 - 2019</c:v>
                </c:pt>
              </c:strCache>
            </c:strRef>
          </c:cat>
          <c:val>
            <c:numRef>
              <c:f>Sheet1!$B$3:$D$3</c:f>
              <c:numCache>
                <c:formatCode>General</c:formatCode>
                <c:ptCount val="3"/>
                <c:pt idx="0">
                  <c:v>306</c:v>
                </c:pt>
                <c:pt idx="1">
                  <c:v>287</c:v>
                </c:pt>
                <c:pt idx="2">
                  <c:v>294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зачислено</c:v>
                </c:pt>
              </c:strCache>
            </c:strRef>
          </c:tx>
          <c:dLbls>
            <c:showVal val="1"/>
          </c:dLbls>
          <c:cat>
            <c:strRef>
              <c:f>Sheet1!$B$1:$D$1</c:f>
              <c:strCache>
                <c:ptCount val="3"/>
                <c:pt idx="0">
                  <c:v>2016 - 2017</c:v>
                </c:pt>
                <c:pt idx="1">
                  <c:v>2017 - 2018</c:v>
                </c:pt>
                <c:pt idx="2">
                  <c:v>2018 - 2019</c:v>
                </c:pt>
              </c:strCache>
            </c:strRef>
          </c:cat>
          <c:val>
            <c:numRef>
              <c:f>Sheet1!$B$4:$D$4</c:f>
              <c:numCache>
                <c:formatCode>General</c:formatCode>
                <c:ptCount val="3"/>
                <c:pt idx="0">
                  <c:v>306</c:v>
                </c:pt>
                <c:pt idx="1">
                  <c:v>287</c:v>
                </c:pt>
                <c:pt idx="2">
                  <c:v>294</c:v>
                </c:pt>
              </c:numCache>
            </c:numRef>
          </c:val>
        </c:ser>
        <c:dLbls>
          <c:showVal val="1"/>
        </c:dLbls>
        <c:gapDepth val="0"/>
        <c:shape val="cylinder"/>
        <c:axId val="194923904"/>
        <c:axId val="195044480"/>
        <c:axId val="0"/>
      </c:bar3DChart>
      <c:catAx>
        <c:axId val="194923904"/>
        <c:scaling>
          <c:orientation val="minMax"/>
        </c:scaling>
        <c:axPos val="b"/>
        <c:numFmt formatCode="General" sourceLinked="1"/>
        <c:tickLblPos val="low"/>
        <c:txPr>
          <a:bodyPr rot="0" vert="horz"/>
          <a:lstStyle/>
          <a:p>
            <a:pPr>
              <a:defRPr/>
            </a:pPr>
            <a:endParaRPr lang="ru-RU"/>
          </a:p>
        </c:txPr>
        <c:crossAx val="195044480"/>
        <c:crosses val="autoZero"/>
        <c:auto val="1"/>
        <c:lblAlgn val="ctr"/>
        <c:lblOffset val="100"/>
        <c:tickLblSkip val="1"/>
        <c:tickMarkSkip val="1"/>
      </c:catAx>
      <c:valAx>
        <c:axId val="195044480"/>
        <c:scaling>
          <c:orientation val="minMax"/>
        </c:scaling>
        <c:axPos val="l"/>
        <c:majorGridlines/>
        <c:numFmt formatCode="General" sourceLinked="1"/>
        <c:tickLblPos val="nextTo"/>
        <c:txPr>
          <a:bodyPr rot="0" vert="horz"/>
          <a:lstStyle/>
          <a:p>
            <a:pPr>
              <a:defRPr/>
            </a:pPr>
            <a:endParaRPr lang="ru-RU"/>
          </a:p>
        </c:txPr>
        <c:crossAx val="1949239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6772530690395646"/>
          <c:y val="0.15080488927885738"/>
          <c:w val="0.23050173463376319"/>
          <c:h val="0.66994723715557236"/>
        </c:manualLayout>
      </c:layout>
    </c:legend>
    <c:plotVisOnly val="1"/>
    <c:dispBlanksAs val="gap"/>
  </c:chart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sz="1400"/>
              <a:t>Зачислено в образовательное</a:t>
            </a:r>
            <a:r>
              <a:rPr lang="ru-RU" sz="1400" baseline="0"/>
              <a:t> учреждение </a:t>
            </a:r>
          </a:p>
          <a:p>
            <a:pPr>
              <a:defRPr/>
            </a:pPr>
            <a:r>
              <a:rPr lang="ru-RU" sz="1400" baseline="0"/>
              <a:t>в 2018 - 2019 учебном году</a:t>
            </a:r>
            <a:endParaRPr lang="ru-RU" sz="1400"/>
          </a:p>
        </c:rich>
      </c:tx>
      <c:layout/>
    </c:title>
    <c:plotArea>
      <c:layout>
        <c:manualLayout>
          <c:layoutTarget val="inner"/>
          <c:xMode val="edge"/>
          <c:yMode val="edge"/>
          <c:x val="0.11775547408698563"/>
          <c:y val="0.23522881672285489"/>
          <c:w val="0.40588090515971442"/>
          <c:h val="0.67441907158714065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Лист1!$A$2:$A$11</c:f>
              <c:strCache>
                <c:ptCount val="10"/>
                <c:pt idx="0">
                  <c:v>Оператор швейного оборудования</c:v>
                </c:pt>
                <c:pt idx="1">
                  <c:v>Мастер отделочных строительных работ</c:v>
                </c:pt>
                <c:pt idx="2">
                  <c:v>Каменщик</c:v>
                </c:pt>
                <c:pt idx="3">
                  <c:v>Пекарь</c:v>
                </c:pt>
                <c:pt idx="4">
                  <c:v>Повар</c:v>
                </c:pt>
                <c:pt idx="5">
                  <c:v>Подсобный рабочий</c:v>
                </c:pt>
                <c:pt idx="6">
                  <c:v>Слесарь по ремонту автомобилей</c:v>
                </c:pt>
                <c:pt idx="7">
                  <c:v>Столяр строительный</c:v>
                </c:pt>
                <c:pt idx="8">
                  <c:v>Электрогазосварщик</c:v>
                </c:pt>
                <c:pt idx="9">
                  <c:v>Электромонтер по ремонту и обслуживанию электрооборудования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27</c:v>
                </c:pt>
                <c:pt idx="1">
                  <c:v>26</c:v>
                </c:pt>
                <c:pt idx="2">
                  <c:v>23</c:v>
                </c:pt>
                <c:pt idx="3">
                  <c:v>24</c:v>
                </c:pt>
                <c:pt idx="4">
                  <c:v>26</c:v>
                </c:pt>
                <c:pt idx="5">
                  <c:v>28</c:v>
                </c:pt>
                <c:pt idx="6">
                  <c:v>26</c:v>
                </c:pt>
                <c:pt idx="7">
                  <c:v>29</c:v>
                </c:pt>
                <c:pt idx="8">
                  <c:v>58</c:v>
                </c:pt>
                <c:pt idx="9">
                  <c:v>27</c:v>
                </c:pt>
              </c:numCache>
            </c:numRef>
          </c:val>
        </c:ser>
        <c:firstSliceAng val="0"/>
      </c:pieChart>
    </c:plotArea>
    <c:legend>
      <c:legendPos val="r"/>
      <c:legendEntry>
        <c:idx val="0"/>
        <c:txPr>
          <a:bodyPr/>
          <a:lstStyle/>
          <a:p>
            <a:pPr>
              <a:lnSpc>
                <a:spcPct val="100000"/>
              </a:lnSpc>
              <a:defRPr sz="1100" spc="0" baseline="0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lnSpc>
                <a:spcPct val="100000"/>
              </a:lnSpc>
              <a:defRPr sz="1100" spc="0" baseline="0"/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lnSpc>
                <a:spcPct val="100000"/>
              </a:lnSpc>
              <a:defRPr sz="1100" spc="0" baseline="0"/>
            </a:pPr>
            <a:endParaRPr lang="ru-RU"/>
          </a:p>
        </c:txPr>
      </c:legendEntry>
      <c:legendEntry>
        <c:idx val="3"/>
        <c:txPr>
          <a:bodyPr/>
          <a:lstStyle/>
          <a:p>
            <a:pPr>
              <a:lnSpc>
                <a:spcPct val="100000"/>
              </a:lnSpc>
              <a:defRPr sz="1100" spc="0" baseline="0"/>
            </a:pPr>
            <a:endParaRPr lang="ru-RU"/>
          </a:p>
        </c:txPr>
      </c:legendEntry>
      <c:legendEntry>
        <c:idx val="4"/>
        <c:txPr>
          <a:bodyPr/>
          <a:lstStyle/>
          <a:p>
            <a:pPr>
              <a:lnSpc>
                <a:spcPct val="100000"/>
              </a:lnSpc>
              <a:defRPr sz="1100" spc="0" baseline="0"/>
            </a:pPr>
            <a:endParaRPr lang="ru-RU"/>
          </a:p>
        </c:txPr>
      </c:legendEntry>
      <c:legendEntry>
        <c:idx val="5"/>
        <c:txPr>
          <a:bodyPr/>
          <a:lstStyle/>
          <a:p>
            <a:pPr>
              <a:lnSpc>
                <a:spcPct val="100000"/>
              </a:lnSpc>
              <a:defRPr sz="1100" spc="0" baseline="0"/>
            </a:pPr>
            <a:endParaRPr lang="ru-RU"/>
          </a:p>
        </c:txPr>
      </c:legendEntry>
      <c:legendEntry>
        <c:idx val="6"/>
        <c:txPr>
          <a:bodyPr/>
          <a:lstStyle/>
          <a:p>
            <a:pPr>
              <a:lnSpc>
                <a:spcPct val="100000"/>
              </a:lnSpc>
              <a:defRPr sz="1100" spc="0" baseline="0"/>
            </a:pPr>
            <a:endParaRPr lang="ru-RU"/>
          </a:p>
        </c:txPr>
      </c:legendEntry>
      <c:legendEntry>
        <c:idx val="7"/>
        <c:txPr>
          <a:bodyPr/>
          <a:lstStyle/>
          <a:p>
            <a:pPr>
              <a:lnSpc>
                <a:spcPct val="100000"/>
              </a:lnSpc>
              <a:defRPr sz="1100" spc="0" baseline="0"/>
            </a:pPr>
            <a:endParaRPr lang="ru-RU"/>
          </a:p>
        </c:txPr>
      </c:legendEntry>
      <c:legendEntry>
        <c:idx val="8"/>
        <c:txPr>
          <a:bodyPr/>
          <a:lstStyle/>
          <a:p>
            <a:pPr>
              <a:lnSpc>
                <a:spcPct val="100000"/>
              </a:lnSpc>
              <a:defRPr sz="1100" spc="0" baseline="0"/>
            </a:pPr>
            <a:endParaRPr lang="ru-RU"/>
          </a:p>
        </c:txPr>
      </c:legendEntry>
      <c:legendEntry>
        <c:idx val="9"/>
        <c:txPr>
          <a:bodyPr/>
          <a:lstStyle/>
          <a:p>
            <a:pPr>
              <a:lnSpc>
                <a:spcPct val="100000"/>
              </a:lnSpc>
              <a:defRPr sz="1100" spc="0" baseline="0"/>
            </a:pPr>
            <a:endParaRPr lang="ru-RU"/>
          </a:p>
        </c:txPr>
      </c:legendEntry>
      <c:layout>
        <c:manualLayout>
          <c:xMode val="edge"/>
          <c:yMode val="edge"/>
          <c:x val="0.54327678758786158"/>
          <c:y val="0.16573655148245203"/>
          <c:w val="0.44456088131112048"/>
          <c:h val="0.8185618638531057"/>
        </c:manualLayout>
      </c:layout>
      <c:txPr>
        <a:bodyPr/>
        <a:lstStyle/>
        <a:p>
          <a:pPr>
            <a:lnSpc>
              <a:spcPct val="100000"/>
            </a:lnSpc>
            <a:defRPr sz="900" spc="0" baseline="0"/>
          </a:pPr>
          <a:endParaRPr lang="ru-RU"/>
        </a:p>
      </c:txPr>
    </c:legend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view3D>
      <c:rotX val="10"/>
      <c:rotY val="0"/>
      <c:perspective val="10"/>
    </c:view3D>
    <c:plotArea>
      <c:layout>
        <c:manualLayout>
          <c:layoutTarget val="inner"/>
          <c:xMode val="edge"/>
          <c:yMode val="edge"/>
          <c:x val="8.1830570210200723E-2"/>
          <c:y val="5.9739142776644445E-2"/>
          <c:w val="0.60892352136370365"/>
          <c:h val="0.76549160168539176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Контрольные цифры приема</c:v>
                </c:pt>
              </c:strCache>
            </c:strRef>
          </c:tx>
          <c:dLbls>
            <c:showVal val="1"/>
          </c:dLbls>
          <c:cat>
            <c:strRef>
              <c:f>Лист1!$A$2:$A$4</c:f>
              <c:strCache>
                <c:ptCount val="3"/>
                <c:pt idx="0">
                  <c:v>2015 - 2016 </c:v>
                </c:pt>
                <c:pt idx="1">
                  <c:v>2016 - 2017 </c:v>
                </c:pt>
                <c:pt idx="2">
                  <c:v>2017 - 2018 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250</c:v>
                </c:pt>
                <c:pt idx="1">
                  <c:v>275</c:v>
                </c:pt>
                <c:pt idx="2">
                  <c:v>275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Фактически выпущено</c:v>
                </c:pt>
              </c:strCache>
            </c:strRef>
          </c:tx>
          <c:dLbls>
            <c:showVal val="1"/>
          </c:dLbls>
          <c:cat>
            <c:strRef>
              <c:f>Лист1!$A$2:$A$4</c:f>
              <c:strCache>
                <c:ptCount val="3"/>
                <c:pt idx="0">
                  <c:v>2015 - 2016 </c:v>
                </c:pt>
                <c:pt idx="1">
                  <c:v>2016 - 2017 </c:v>
                </c:pt>
                <c:pt idx="2">
                  <c:v>2017 - 2018 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271</c:v>
                </c:pt>
                <c:pt idx="1">
                  <c:v>292</c:v>
                </c:pt>
                <c:pt idx="2">
                  <c:v>277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Трудоустроены </c:v>
                </c:pt>
              </c:strCache>
            </c:strRef>
          </c:tx>
          <c:dLbls>
            <c:showVal val="1"/>
          </c:dLbls>
          <c:cat>
            <c:strRef>
              <c:f>Лист1!$A$2:$A$4</c:f>
              <c:strCache>
                <c:ptCount val="3"/>
                <c:pt idx="0">
                  <c:v>2015 - 2016 </c:v>
                </c:pt>
                <c:pt idx="1">
                  <c:v>2016 - 2017 </c:v>
                </c:pt>
                <c:pt idx="2">
                  <c:v>2017 - 2018 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18</c:v>
                </c:pt>
                <c:pt idx="1">
                  <c:v>25</c:v>
                </c:pt>
                <c:pt idx="2">
                  <c:v>48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Трудоустроены по специальности</c:v>
                </c:pt>
              </c:strCache>
            </c:strRef>
          </c:tx>
          <c:cat>
            <c:strRef>
              <c:f>Лист1!$A$2:$A$4</c:f>
              <c:strCache>
                <c:ptCount val="3"/>
                <c:pt idx="0">
                  <c:v>2015 - 2016 </c:v>
                </c:pt>
                <c:pt idx="1">
                  <c:v>2016 - 2017 </c:v>
                </c:pt>
                <c:pt idx="2">
                  <c:v>2017 - 2018 </c:v>
                </c:pt>
              </c:strCache>
            </c:strRef>
          </c:cat>
          <c:val>
            <c:numRef>
              <c:f>Лист1!$E$2:$E$4</c:f>
              <c:numCache>
                <c:formatCode>General</c:formatCode>
                <c:ptCount val="3"/>
                <c:pt idx="0">
                  <c:v>11</c:v>
                </c:pt>
                <c:pt idx="1">
                  <c:v>12</c:v>
                </c:pt>
                <c:pt idx="2">
                  <c:v>1</c:v>
                </c:pt>
              </c:numCache>
            </c:numRef>
          </c:val>
        </c:ser>
        <c:shape val="cylinder"/>
        <c:axId val="200931584"/>
        <c:axId val="201089024"/>
        <c:axId val="0"/>
      </c:bar3DChart>
      <c:catAx>
        <c:axId val="200931584"/>
        <c:scaling>
          <c:orientation val="minMax"/>
        </c:scaling>
        <c:axPos val="b"/>
        <c:numFmt formatCode="General" sourceLinked="1"/>
        <c:tickLblPos val="nextTo"/>
        <c:crossAx val="201089024"/>
        <c:crosses val="autoZero"/>
        <c:auto val="1"/>
        <c:lblAlgn val="ctr"/>
        <c:lblOffset val="100"/>
      </c:catAx>
      <c:valAx>
        <c:axId val="201089024"/>
        <c:scaling>
          <c:orientation val="minMax"/>
        </c:scaling>
        <c:axPos val="l"/>
        <c:majorGridlines/>
        <c:numFmt formatCode="General" sourceLinked="1"/>
        <c:tickLblPos val="nextTo"/>
        <c:crossAx val="2009315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1381416306012591"/>
          <c:y val="0.25653064553371474"/>
          <c:w val="0.28618577804507389"/>
          <c:h val="0.6497388407914616"/>
        </c:manualLayout>
      </c:layout>
    </c:legend>
    <c:plotVisOnly val="1"/>
    <c:dispBlanksAs val="gap"/>
  </c:chart>
  <c:externalData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A4A9CB8-E5C2-45BF-8E08-4D86A1A86872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9550387-D997-49F4-BFD4-71CEC2EF27CF}">
      <dgm:prSet phldrT="[Текст]" custT="1"/>
      <dgm:spPr/>
      <dgm:t>
        <a:bodyPr/>
        <a:lstStyle/>
        <a:p>
          <a:r>
            <a:rPr lang="ru-RU" sz="1800" b="1" dirty="0" smtClean="0"/>
            <a:t>Общее собрание</a:t>
          </a:r>
          <a:endParaRPr lang="ru-RU" sz="1800" b="1" dirty="0"/>
        </a:p>
      </dgm:t>
    </dgm:pt>
    <dgm:pt modelId="{0FDA5B13-49C0-478E-8870-C687BAE32600}" type="parTrans" cxnId="{9533CEF2-9D90-40DF-8852-0D6C1D46D4B4}">
      <dgm:prSet/>
      <dgm:spPr/>
      <dgm:t>
        <a:bodyPr/>
        <a:lstStyle/>
        <a:p>
          <a:endParaRPr lang="ru-RU"/>
        </a:p>
      </dgm:t>
    </dgm:pt>
    <dgm:pt modelId="{5F9CAC05-E40C-4DBC-8BBC-B118CE0D73FC}" type="sibTrans" cxnId="{9533CEF2-9D90-40DF-8852-0D6C1D46D4B4}">
      <dgm:prSet/>
      <dgm:spPr/>
      <dgm:t>
        <a:bodyPr/>
        <a:lstStyle/>
        <a:p>
          <a:endParaRPr lang="ru-RU"/>
        </a:p>
      </dgm:t>
    </dgm:pt>
    <dgm:pt modelId="{F7187CD5-AFE4-416D-8B0A-E6BF08E7D798}">
      <dgm:prSet phldrT="[Текст]" custT="1"/>
      <dgm:spPr/>
      <dgm:t>
        <a:bodyPr/>
        <a:lstStyle/>
        <a:p>
          <a:r>
            <a:rPr lang="ru-RU" sz="1800" b="1" dirty="0" smtClean="0"/>
            <a:t>Педагогический совет</a:t>
          </a:r>
          <a:endParaRPr lang="ru-RU" sz="1800" b="1" dirty="0"/>
        </a:p>
      </dgm:t>
    </dgm:pt>
    <dgm:pt modelId="{A9E48D78-E484-4758-A18E-126FDC7FABDF}" type="parTrans" cxnId="{B90ABD08-0555-440B-AE2A-EE56C2F7D65D}">
      <dgm:prSet/>
      <dgm:spPr/>
      <dgm:t>
        <a:bodyPr/>
        <a:lstStyle/>
        <a:p>
          <a:endParaRPr lang="ru-RU"/>
        </a:p>
      </dgm:t>
    </dgm:pt>
    <dgm:pt modelId="{C74177FC-1AEB-448F-B160-927AADD9D344}" type="sibTrans" cxnId="{B90ABD08-0555-440B-AE2A-EE56C2F7D65D}">
      <dgm:prSet/>
      <dgm:spPr/>
      <dgm:t>
        <a:bodyPr/>
        <a:lstStyle/>
        <a:p>
          <a:endParaRPr lang="ru-RU"/>
        </a:p>
      </dgm:t>
    </dgm:pt>
    <dgm:pt modelId="{75413BDB-9845-49D3-AD0D-E60EC1AFFE2E}">
      <dgm:prSet phldrT="[Текст]" custT="1"/>
      <dgm:spPr/>
      <dgm:t>
        <a:bodyPr/>
        <a:lstStyle/>
        <a:p>
          <a:r>
            <a:rPr lang="ru-RU" sz="1800" b="1" dirty="0" smtClean="0"/>
            <a:t>Директор</a:t>
          </a:r>
          <a:endParaRPr lang="ru-RU" sz="1800" b="1" dirty="0"/>
        </a:p>
      </dgm:t>
    </dgm:pt>
    <dgm:pt modelId="{A8217DFF-4CB1-418B-AFE4-FA8AB9F944D1}" type="parTrans" cxnId="{172CE56C-8B3B-4592-AD2C-7EB9605D8644}">
      <dgm:prSet/>
      <dgm:spPr/>
      <dgm:t>
        <a:bodyPr/>
        <a:lstStyle/>
        <a:p>
          <a:endParaRPr lang="ru-RU"/>
        </a:p>
      </dgm:t>
    </dgm:pt>
    <dgm:pt modelId="{80A01A8C-D7A6-45F8-9975-9D7507DDE4C3}" type="sibTrans" cxnId="{172CE56C-8B3B-4592-AD2C-7EB9605D8644}">
      <dgm:prSet/>
      <dgm:spPr/>
      <dgm:t>
        <a:bodyPr/>
        <a:lstStyle/>
        <a:p>
          <a:endParaRPr lang="ru-RU"/>
        </a:p>
      </dgm:t>
    </dgm:pt>
    <dgm:pt modelId="{44B76470-67BA-4266-8E50-11230A1E380D}">
      <dgm:prSet phldrT="[Текст]" custT="1"/>
      <dgm:spPr/>
      <dgm:t>
        <a:bodyPr/>
        <a:lstStyle/>
        <a:p>
          <a:r>
            <a:rPr lang="ru-RU" sz="1600" b="1" dirty="0" smtClean="0"/>
            <a:t>Заместитель директора по учебно-производственной работе</a:t>
          </a:r>
          <a:endParaRPr lang="ru-RU" sz="1600" b="1" dirty="0"/>
        </a:p>
      </dgm:t>
    </dgm:pt>
    <dgm:pt modelId="{F404FE13-5C60-4F3C-B74D-0E1283A7CAC1}" type="parTrans" cxnId="{C92D9085-ED06-470F-8184-B7B2483757B9}">
      <dgm:prSet/>
      <dgm:spPr/>
      <dgm:t>
        <a:bodyPr/>
        <a:lstStyle/>
        <a:p>
          <a:endParaRPr lang="ru-RU"/>
        </a:p>
      </dgm:t>
    </dgm:pt>
    <dgm:pt modelId="{B7C3A031-6F7B-4546-83D3-B64531E0FB9C}" type="sibTrans" cxnId="{C92D9085-ED06-470F-8184-B7B2483757B9}">
      <dgm:prSet/>
      <dgm:spPr/>
      <dgm:t>
        <a:bodyPr/>
        <a:lstStyle/>
        <a:p>
          <a:endParaRPr lang="ru-RU"/>
        </a:p>
      </dgm:t>
    </dgm:pt>
    <dgm:pt modelId="{BD61CFA9-5533-460E-AC21-61D8DC34B2D8}">
      <dgm:prSet phldrT="[Текст]" custT="1"/>
      <dgm:spPr/>
      <dgm:t>
        <a:bodyPr/>
        <a:lstStyle/>
        <a:p>
          <a:r>
            <a:rPr lang="ru-RU" sz="1800" b="1" dirty="0" smtClean="0"/>
            <a:t>Главный бухгалтер</a:t>
          </a:r>
          <a:endParaRPr lang="ru-RU" sz="1800" b="1" dirty="0"/>
        </a:p>
      </dgm:t>
    </dgm:pt>
    <dgm:pt modelId="{4422DF2F-265C-4E16-A5B1-E05AD34AFF4A}" type="parTrans" cxnId="{BADA60E8-4D82-4D21-A46D-53D63BCEFDFF}">
      <dgm:prSet/>
      <dgm:spPr/>
      <dgm:t>
        <a:bodyPr/>
        <a:lstStyle/>
        <a:p>
          <a:endParaRPr lang="ru-RU"/>
        </a:p>
      </dgm:t>
    </dgm:pt>
    <dgm:pt modelId="{7C94BBB5-A821-47FB-A4FD-BB18DBB735E5}" type="sibTrans" cxnId="{BADA60E8-4D82-4D21-A46D-53D63BCEFDFF}">
      <dgm:prSet/>
      <dgm:spPr/>
      <dgm:t>
        <a:bodyPr/>
        <a:lstStyle/>
        <a:p>
          <a:endParaRPr lang="ru-RU"/>
        </a:p>
      </dgm:t>
    </dgm:pt>
    <dgm:pt modelId="{CF3787B5-5534-45EE-9FCA-BC3E99677A1D}">
      <dgm:prSet phldrT="[Текст]" custT="1"/>
      <dgm:spPr/>
      <dgm:t>
        <a:bodyPr/>
        <a:lstStyle/>
        <a:p>
          <a:r>
            <a:rPr lang="ru-RU" sz="1800" b="1" dirty="0" smtClean="0"/>
            <a:t>Обучающиеся</a:t>
          </a:r>
          <a:endParaRPr lang="ru-RU" sz="1800" b="1" dirty="0"/>
        </a:p>
      </dgm:t>
    </dgm:pt>
    <dgm:pt modelId="{CFBD71A0-A69D-4F92-AA77-7116E081F914}" type="parTrans" cxnId="{C2BE5BE2-7724-4FA3-A6E4-6466AFE4EE48}">
      <dgm:prSet/>
      <dgm:spPr/>
      <dgm:t>
        <a:bodyPr/>
        <a:lstStyle/>
        <a:p>
          <a:endParaRPr lang="ru-RU"/>
        </a:p>
      </dgm:t>
    </dgm:pt>
    <dgm:pt modelId="{1460A4A0-5AA7-46FD-B7B2-A039398C69EA}" type="sibTrans" cxnId="{C2BE5BE2-7724-4FA3-A6E4-6466AFE4EE48}">
      <dgm:prSet/>
      <dgm:spPr/>
      <dgm:t>
        <a:bodyPr/>
        <a:lstStyle/>
        <a:p>
          <a:endParaRPr lang="ru-RU"/>
        </a:p>
      </dgm:t>
    </dgm:pt>
    <dgm:pt modelId="{BA70EA49-AB25-4A40-B5EF-82761D2843F7}">
      <dgm:prSet phldrT="[Текст]" custT="1"/>
      <dgm:spPr/>
      <dgm:t>
        <a:bodyPr/>
        <a:lstStyle/>
        <a:p>
          <a:r>
            <a:rPr lang="ru-RU" sz="1800" b="1" dirty="0" smtClean="0"/>
            <a:t>Преподаватели, мастера производственного обучения</a:t>
          </a:r>
          <a:endParaRPr lang="ru-RU" sz="1800" b="1" dirty="0"/>
        </a:p>
      </dgm:t>
    </dgm:pt>
    <dgm:pt modelId="{943B169E-D934-446A-917D-A71D7C19CF0D}" type="parTrans" cxnId="{17672E0D-1992-42B1-95B1-CBF9305937B7}">
      <dgm:prSet/>
      <dgm:spPr/>
      <dgm:t>
        <a:bodyPr/>
        <a:lstStyle/>
        <a:p>
          <a:endParaRPr lang="ru-RU"/>
        </a:p>
      </dgm:t>
    </dgm:pt>
    <dgm:pt modelId="{5A11A5AD-FCEE-40A4-8626-6050FB858916}" type="sibTrans" cxnId="{17672E0D-1992-42B1-95B1-CBF9305937B7}">
      <dgm:prSet/>
      <dgm:spPr/>
      <dgm:t>
        <a:bodyPr/>
        <a:lstStyle/>
        <a:p>
          <a:endParaRPr lang="ru-RU"/>
        </a:p>
      </dgm:t>
    </dgm:pt>
    <dgm:pt modelId="{7943E5FD-D206-48CF-A358-09A84F897484}" type="pres">
      <dgm:prSet presAssocID="{3A4A9CB8-E5C2-45BF-8E08-4D86A1A8687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ADEBA20-C9D2-4356-85FC-55F0CD96BB3E}" type="pres">
      <dgm:prSet presAssocID="{D9550387-D997-49F4-BFD4-71CEC2EF27CF}" presName="node" presStyleLbl="node1" presStyleIdx="0" presStyleCnt="7" custScaleX="111193" custScaleY="70975" custLinFactNeighborX="-28318" custLinFactNeighborY="-2406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D5C9F7-E2A8-4880-9992-C27FEEA23A85}" type="pres">
      <dgm:prSet presAssocID="{5F9CAC05-E40C-4DBC-8BBC-B118CE0D73FC}" presName="sibTrans" presStyleCnt="0"/>
      <dgm:spPr/>
    </dgm:pt>
    <dgm:pt modelId="{1021C29D-28B1-4321-9CE2-8F5ED57B6927}" type="pres">
      <dgm:prSet presAssocID="{F7187CD5-AFE4-416D-8B0A-E6BF08E7D798}" presName="node" presStyleLbl="node1" presStyleIdx="1" presStyleCnt="7" custScaleX="137677" custScaleY="72855" custLinFactNeighborX="51641" custLinFactNeighborY="-193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7166DF-C591-4207-991C-307F56CC4573}" type="pres">
      <dgm:prSet presAssocID="{C74177FC-1AEB-448F-B160-927AADD9D344}" presName="sibTrans" presStyleCnt="0"/>
      <dgm:spPr/>
    </dgm:pt>
    <dgm:pt modelId="{4F42F818-DA86-4D87-9EA4-5F2EC19A5500}" type="pres">
      <dgm:prSet presAssocID="{75413BDB-9845-49D3-AD0D-E60EC1AFFE2E}" presName="node" presStyleLbl="node1" presStyleIdx="2" presStyleCnt="7" custScaleX="111110" custScaleY="46215" custLinFactX="3865" custLinFactNeighborX="100000" custLinFactNeighborY="-412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09A52E-2171-4F3F-9E68-7C5AF40833E1}" type="pres">
      <dgm:prSet presAssocID="{80A01A8C-D7A6-45F8-9975-9D7507DDE4C3}" presName="sibTrans" presStyleCnt="0"/>
      <dgm:spPr/>
    </dgm:pt>
    <dgm:pt modelId="{37E094A9-B159-48D5-A5A3-3C43FC28AD1A}" type="pres">
      <dgm:prSet presAssocID="{44B76470-67BA-4266-8E50-11230A1E380D}" presName="node" presStyleLbl="node1" presStyleIdx="3" presStyleCnt="7" custScaleX="90174" custScaleY="79101" custLinFactX="-9041" custLinFactNeighborX="-100000" custLinFactNeighborY="3132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FA880D-BC14-4CBA-9CF6-B208752B067A}" type="pres">
      <dgm:prSet presAssocID="{B7C3A031-6F7B-4546-83D3-B64531E0FB9C}" presName="sibTrans" presStyleCnt="0"/>
      <dgm:spPr/>
    </dgm:pt>
    <dgm:pt modelId="{1D43008E-7C7D-40B6-AA50-EE0A92A164F4}" type="pres">
      <dgm:prSet presAssocID="{BD61CFA9-5533-460E-AC21-61D8DC34B2D8}" presName="node" presStyleLbl="node1" presStyleIdx="4" presStyleCnt="7" custScaleY="86499" custLinFactNeighborX="-4203" custLinFactNeighborY="248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C525E7-0E51-4FBF-84B2-E05263924796}" type="pres">
      <dgm:prSet presAssocID="{7C94BBB5-A821-47FB-A4FD-BB18DBB735E5}" presName="sibTrans" presStyleCnt="0"/>
      <dgm:spPr/>
    </dgm:pt>
    <dgm:pt modelId="{73C0A416-357D-4293-852E-F58E2D9279AB}" type="pres">
      <dgm:prSet presAssocID="{CF3787B5-5534-45EE-9FCA-BC3E99677A1D}" presName="node" presStyleLbl="node1" presStyleIdx="5" presStyleCnt="7" custScaleX="172222" custScaleY="39710" custLinFactNeighborX="4855" custLinFactNeighborY="644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1C16C2-E381-42AD-A334-F61C9722F197}" type="pres">
      <dgm:prSet presAssocID="{1460A4A0-5AA7-46FD-B7B2-A039398C69EA}" presName="sibTrans" presStyleCnt="0"/>
      <dgm:spPr/>
    </dgm:pt>
    <dgm:pt modelId="{C436963C-859B-4D00-B688-767B7CE7CA1D}" type="pres">
      <dgm:prSet presAssocID="{BA70EA49-AB25-4A40-B5EF-82761D2843F7}" presName="node" presStyleLbl="node1" presStyleIdx="6" presStyleCnt="7" custScaleX="320000" custScaleY="38890" custLinFactNeighborX="-4177" custLinFactNeighborY="-375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69EDD5D-1E89-4D91-8DC9-A10A85A245CE}" type="presOf" srcId="{BA70EA49-AB25-4A40-B5EF-82761D2843F7}" destId="{C436963C-859B-4D00-B688-767B7CE7CA1D}" srcOrd="0" destOrd="0" presId="urn:microsoft.com/office/officeart/2005/8/layout/default"/>
    <dgm:cxn modelId="{7743FDE2-1098-4DB6-B5BE-6DC7228771AC}" type="presOf" srcId="{75413BDB-9845-49D3-AD0D-E60EC1AFFE2E}" destId="{4F42F818-DA86-4D87-9EA4-5F2EC19A5500}" srcOrd="0" destOrd="0" presId="urn:microsoft.com/office/officeart/2005/8/layout/default"/>
    <dgm:cxn modelId="{D2F0EAEB-CF36-45EA-9412-9D5D2AA1C6C6}" type="presOf" srcId="{BD61CFA9-5533-460E-AC21-61D8DC34B2D8}" destId="{1D43008E-7C7D-40B6-AA50-EE0A92A164F4}" srcOrd="0" destOrd="0" presId="urn:microsoft.com/office/officeart/2005/8/layout/default"/>
    <dgm:cxn modelId="{2A7B8BA0-8B94-422E-AFB4-A3742567A2D6}" type="presOf" srcId="{44B76470-67BA-4266-8E50-11230A1E380D}" destId="{37E094A9-B159-48D5-A5A3-3C43FC28AD1A}" srcOrd="0" destOrd="0" presId="urn:microsoft.com/office/officeart/2005/8/layout/default"/>
    <dgm:cxn modelId="{6053F32D-6592-416C-8228-132C2F333214}" type="presOf" srcId="{D9550387-D997-49F4-BFD4-71CEC2EF27CF}" destId="{FADEBA20-C9D2-4356-85FC-55F0CD96BB3E}" srcOrd="0" destOrd="0" presId="urn:microsoft.com/office/officeart/2005/8/layout/default"/>
    <dgm:cxn modelId="{00A51ABA-BCFF-446C-B36B-23A882E3AD2D}" type="presOf" srcId="{CF3787B5-5534-45EE-9FCA-BC3E99677A1D}" destId="{73C0A416-357D-4293-852E-F58E2D9279AB}" srcOrd="0" destOrd="0" presId="urn:microsoft.com/office/officeart/2005/8/layout/default"/>
    <dgm:cxn modelId="{BADA60E8-4D82-4D21-A46D-53D63BCEFDFF}" srcId="{3A4A9CB8-E5C2-45BF-8E08-4D86A1A86872}" destId="{BD61CFA9-5533-460E-AC21-61D8DC34B2D8}" srcOrd="4" destOrd="0" parTransId="{4422DF2F-265C-4E16-A5B1-E05AD34AFF4A}" sibTransId="{7C94BBB5-A821-47FB-A4FD-BB18DBB735E5}"/>
    <dgm:cxn modelId="{C92D9085-ED06-470F-8184-B7B2483757B9}" srcId="{3A4A9CB8-E5C2-45BF-8E08-4D86A1A86872}" destId="{44B76470-67BA-4266-8E50-11230A1E380D}" srcOrd="3" destOrd="0" parTransId="{F404FE13-5C60-4F3C-B74D-0E1283A7CAC1}" sibTransId="{B7C3A031-6F7B-4546-83D3-B64531E0FB9C}"/>
    <dgm:cxn modelId="{9533CEF2-9D90-40DF-8852-0D6C1D46D4B4}" srcId="{3A4A9CB8-E5C2-45BF-8E08-4D86A1A86872}" destId="{D9550387-D997-49F4-BFD4-71CEC2EF27CF}" srcOrd="0" destOrd="0" parTransId="{0FDA5B13-49C0-478E-8870-C687BAE32600}" sibTransId="{5F9CAC05-E40C-4DBC-8BBC-B118CE0D73FC}"/>
    <dgm:cxn modelId="{17672E0D-1992-42B1-95B1-CBF9305937B7}" srcId="{3A4A9CB8-E5C2-45BF-8E08-4D86A1A86872}" destId="{BA70EA49-AB25-4A40-B5EF-82761D2843F7}" srcOrd="6" destOrd="0" parTransId="{943B169E-D934-446A-917D-A71D7C19CF0D}" sibTransId="{5A11A5AD-FCEE-40A4-8626-6050FB858916}"/>
    <dgm:cxn modelId="{172CE56C-8B3B-4592-AD2C-7EB9605D8644}" srcId="{3A4A9CB8-E5C2-45BF-8E08-4D86A1A86872}" destId="{75413BDB-9845-49D3-AD0D-E60EC1AFFE2E}" srcOrd="2" destOrd="0" parTransId="{A8217DFF-4CB1-418B-AFE4-FA8AB9F944D1}" sibTransId="{80A01A8C-D7A6-45F8-9975-9D7507DDE4C3}"/>
    <dgm:cxn modelId="{EAFBF13F-4E84-4B24-B749-D51F7BC70881}" type="presOf" srcId="{F7187CD5-AFE4-416D-8B0A-E6BF08E7D798}" destId="{1021C29D-28B1-4321-9CE2-8F5ED57B6927}" srcOrd="0" destOrd="0" presId="urn:microsoft.com/office/officeart/2005/8/layout/default"/>
    <dgm:cxn modelId="{C2BE5BE2-7724-4FA3-A6E4-6466AFE4EE48}" srcId="{3A4A9CB8-E5C2-45BF-8E08-4D86A1A86872}" destId="{CF3787B5-5534-45EE-9FCA-BC3E99677A1D}" srcOrd="5" destOrd="0" parTransId="{CFBD71A0-A69D-4F92-AA77-7116E081F914}" sibTransId="{1460A4A0-5AA7-46FD-B7B2-A039398C69EA}"/>
    <dgm:cxn modelId="{C5FE73B4-C85E-42E5-B0ED-15BB84F5B0FA}" type="presOf" srcId="{3A4A9CB8-E5C2-45BF-8E08-4D86A1A86872}" destId="{7943E5FD-D206-48CF-A358-09A84F897484}" srcOrd="0" destOrd="0" presId="urn:microsoft.com/office/officeart/2005/8/layout/default"/>
    <dgm:cxn modelId="{B90ABD08-0555-440B-AE2A-EE56C2F7D65D}" srcId="{3A4A9CB8-E5C2-45BF-8E08-4D86A1A86872}" destId="{F7187CD5-AFE4-416D-8B0A-E6BF08E7D798}" srcOrd="1" destOrd="0" parTransId="{A9E48D78-E484-4758-A18E-126FDC7FABDF}" sibTransId="{C74177FC-1AEB-448F-B160-927AADD9D344}"/>
    <dgm:cxn modelId="{84CC4290-0EF6-42ED-B477-CFB0CCC52E6E}" type="presParOf" srcId="{7943E5FD-D206-48CF-A358-09A84F897484}" destId="{FADEBA20-C9D2-4356-85FC-55F0CD96BB3E}" srcOrd="0" destOrd="0" presId="urn:microsoft.com/office/officeart/2005/8/layout/default"/>
    <dgm:cxn modelId="{F919B73E-CF9F-442B-9027-1D35E0723C69}" type="presParOf" srcId="{7943E5FD-D206-48CF-A358-09A84F897484}" destId="{E4D5C9F7-E2A8-4880-9992-C27FEEA23A85}" srcOrd="1" destOrd="0" presId="urn:microsoft.com/office/officeart/2005/8/layout/default"/>
    <dgm:cxn modelId="{2E9EE8E7-BD12-4383-A4CA-70B0E4A72A70}" type="presParOf" srcId="{7943E5FD-D206-48CF-A358-09A84F897484}" destId="{1021C29D-28B1-4321-9CE2-8F5ED57B6927}" srcOrd="2" destOrd="0" presId="urn:microsoft.com/office/officeart/2005/8/layout/default"/>
    <dgm:cxn modelId="{06626663-AC60-4FD5-9B69-204645FE528C}" type="presParOf" srcId="{7943E5FD-D206-48CF-A358-09A84F897484}" destId="{CB7166DF-C591-4207-991C-307F56CC4573}" srcOrd="3" destOrd="0" presId="urn:microsoft.com/office/officeart/2005/8/layout/default"/>
    <dgm:cxn modelId="{FE227357-3087-48FE-80DF-9E2EA5C1F73A}" type="presParOf" srcId="{7943E5FD-D206-48CF-A358-09A84F897484}" destId="{4F42F818-DA86-4D87-9EA4-5F2EC19A5500}" srcOrd="4" destOrd="0" presId="urn:microsoft.com/office/officeart/2005/8/layout/default"/>
    <dgm:cxn modelId="{0B5AA735-89D1-443B-9080-2AD3C7676213}" type="presParOf" srcId="{7943E5FD-D206-48CF-A358-09A84F897484}" destId="{B109A52E-2171-4F3F-9E68-7C5AF40833E1}" srcOrd="5" destOrd="0" presId="urn:microsoft.com/office/officeart/2005/8/layout/default"/>
    <dgm:cxn modelId="{01081321-9170-4939-B556-0D53C2D0D9C8}" type="presParOf" srcId="{7943E5FD-D206-48CF-A358-09A84F897484}" destId="{37E094A9-B159-48D5-A5A3-3C43FC28AD1A}" srcOrd="6" destOrd="0" presId="urn:microsoft.com/office/officeart/2005/8/layout/default"/>
    <dgm:cxn modelId="{8FE440C9-BD46-4A39-9805-1AB8876A08EA}" type="presParOf" srcId="{7943E5FD-D206-48CF-A358-09A84F897484}" destId="{4EFA880D-BC14-4CBA-9CF6-B208752B067A}" srcOrd="7" destOrd="0" presId="urn:microsoft.com/office/officeart/2005/8/layout/default"/>
    <dgm:cxn modelId="{5288C07A-81B0-4B68-AC64-264297D5AD46}" type="presParOf" srcId="{7943E5FD-D206-48CF-A358-09A84F897484}" destId="{1D43008E-7C7D-40B6-AA50-EE0A92A164F4}" srcOrd="8" destOrd="0" presId="urn:microsoft.com/office/officeart/2005/8/layout/default"/>
    <dgm:cxn modelId="{11F19718-410C-4515-A5AF-6A9E4E881BA6}" type="presParOf" srcId="{7943E5FD-D206-48CF-A358-09A84F897484}" destId="{F3C525E7-0E51-4FBF-84B2-E05263924796}" srcOrd="9" destOrd="0" presId="urn:microsoft.com/office/officeart/2005/8/layout/default"/>
    <dgm:cxn modelId="{CBEC8A02-DF04-4B69-BFD8-D6EAA6FB432E}" type="presParOf" srcId="{7943E5FD-D206-48CF-A358-09A84F897484}" destId="{73C0A416-357D-4293-852E-F58E2D9279AB}" srcOrd="10" destOrd="0" presId="urn:microsoft.com/office/officeart/2005/8/layout/default"/>
    <dgm:cxn modelId="{4518BFD5-CDB8-4750-81A1-EC88BCF1C199}" type="presParOf" srcId="{7943E5FD-D206-48CF-A358-09A84F897484}" destId="{5A1C16C2-E381-42AD-A334-F61C9722F197}" srcOrd="11" destOrd="0" presId="urn:microsoft.com/office/officeart/2005/8/layout/default"/>
    <dgm:cxn modelId="{1B4678E8-7140-463B-8DEA-95C20B726346}" type="presParOf" srcId="{7943E5FD-D206-48CF-A358-09A84F897484}" destId="{C436963C-859B-4D00-B688-767B7CE7CA1D}" srcOrd="12" destOrd="0" presId="urn:microsoft.com/office/officeart/2005/8/layout/default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03.04.2019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file:///\\Server-mk\&#1086;&#1073;&#1097;&#1072;&#1103;%20&#1076;&#1083;&#1103;%20&#1074;&#1089;&#1077;&#1093;\&#1063;&#1091;&#1075;&#1072;&#1077;&#1074;&#1089;&#1082;&#1072;&#1103;%20&#1054;.&#1040;\&#1086;&#1090;%20&#1052;&#1045;&#1058;&#1054;&#1044;&#1048;&#1057;&#1058;&#1054;&#1042;\&#1086;&#1090;%20&#1061;&#1072;&#1089;&#1072;&#1085;&#1086;&#1074;&#1086;&#1081;%20&#1057;.&#1040;\&#1054;%20&#1089;&#1072;&#1084;&#1086;&#1086;&#1073;&#1089;&#1083;&#1077;&#1076;&#1086;&#1074;&#1072;&#1085;&#1080;&#1080;.docx" TargetMode="Externa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mailto:pu255@mail.r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3071810"/>
            <a:ext cx="7772400" cy="1829761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ПУБЛИЧНЫЙ ДОКЛАД </a:t>
            </a:r>
            <a:br>
              <a:rPr lang="ru-RU" b="1" dirty="0" smtClean="0"/>
            </a:br>
            <a:r>
              <a:rPr lang="ru-RU" b="1" dirty="0" smtClean="0"/>
              <a:t>О РЕЗУЛЬТАТАХ ДЕЯТЕЛЬНОСТИ </a:t>
            </a:r>
            <a:br>
              <a:rPr lang="ru-RU" b="1" dirty="0" smtClean="0"/>
            </a:br>
            <a:r>
              <a:rPr lang="ru-RU" b="1" dirty="0" smtClean="0"/>
              <a:t>ЗА 2018 год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14678" y="4714884"/>
            <a:ext cx="5500726" cy="1071570"/>
          </a:xfrm>
        </p:spPr>
        <p:txBody>
          <a:bodyPr>
            <a:normAutofit fontScale="55000" lnSpcReduction="20000"/>
          </a:bodyPr>
          <a:lstStyle/>
          <a:p>
            <a:r>
              <a:rPr lang="ru-RU" b="1" dirty="0" smtClean="0"/>
              <a:t>ФЕДЕРАЛЬНОГО КАЗЕННОГО ПРОФЕССИОНАЛЬНОГО </a:t>
            </a:r>
          </a:p>
          <a:p>
            <a:r>
              <a:rPr lang="ru-RU" b="1" dirty="0" smtClean="0"/>
              <a:t>ОБРАЗОВАТЕЛЬНОГО УЧРЕЖДЕНИЯ № 255 </a:t>
            </a:r>
          </a:p>
          <a:p>
            <a:r>
              <a:rPr lang="ru-RU" b="1" dirty="0" smtClean="0"/>
              <a:t>ФЕДЕРАЛЬНОЙ СЛУЖБЫ ИСПОЛНЕНИЯ НАКАЗАНИЙ</a:t>
            </a:r>
          </a:p>
          <a:p>
            <a:r>
              <a:rPr lang="ru-RU" b="1" dirty="0" smtClean="0"/>
              <a:t>(ФКП образовательное учреждение № 255)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500" dirty="0" smtClean="0"/>
              <a:t>Динамика результатов квалификационных работ</a:t>
            </a:r>
            <a:endParaRPr lang="ru-RU" sz="35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500134" y="500042"/>
            <a:ext cx="7643866" cy="714356"/>
          </a:xfrm>
        </p:spPr>
        <p:txBody>
          <a:bodyPr>
            <a:normAutofit fontScale="90000"/>
          </a:bodyPr>
          <a:lstStyle/>
          <a:p>
            <a:r>
              <a:rPr lang="ru-RU" sz="3900" dirty="0" smtClean="0"/>
              <a:t>Контрольные цифры приема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5" y="769672"/>
          <a:ext cx="8501121" cy="26605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8709"/>
                <a:gridCol w="2051995"/>
                <a:gridCol w="2074648"/>
                <a:gridCol w="1395637"/>
                <a:gridCol w="1000132"/>
              </a:tblGrid>
              <a:tr h="1016806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Учебный год</a:t>
                      </a: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Контрольные цифры приема (чел.)</a:t>
                      </a: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Принято на обучение (чел.)</a:t>
                      </a: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Фактически выпущено</a:t>
                      </a:r>
                      <a:endParaRPr lang="ru-RU" sz="18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 sz="1100" dirty="0"/>
                    </a:p>
                  </a:txBody>
                  <a:tcPr marL="68580" marR="68580" marT="0" marB="0"/>
                </a:tc>
              </a:tr>
              <a:tr h="290576"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(чел.)</a:t>
                      </a:r>
                      <a:endParaRPr lang="ru-RU" sz="18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486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2016 </a:t>
                      </a:r>
                      <a:r>
                        <a:rPr lang="ru-RU" sz="18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 </a:t>
                      </a:r>
                      <a:r>
                        <a:rPr lang="ru-RU" sz="18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275</a:t>
                      </a:r>
                      <a:endParaRPr lang="ru-RU" sz="18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309</a:t>
                      </a:r>
                      <a:endParaRPr lang="ru-RU" sz="18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292</a:t>
                      </a:r>
                      <a:endParaRPr lang="ru-RU" sz="18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106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486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2017 – 2018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275</a:t>
                      </a:r>
                      <a:endParaRPr lang="ru-RU" sz="18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287</a:t>
                      </a:r>
                      <a:endParaRPr lang="ru-RU" sz="18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277</a:t>
                      </a:r>
                      <a:endParaRPr lang="ru-RU" sz="18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101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486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2018 – 2019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275</a:t>
                      </a:r>
                      <a:endParaRPr lang="ru-RU" sz="18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294</a:t>
                      </a:r>
                      <a:endParaRPr lang="ru-RU" sz="18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75 (на 01.04.2019)</a:t>
                      </a:r>
                      <a:endParaRPr lang="ru-RU" sz="18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6" name="Объект 174"/>
          <p:cNvGraphicFramePr/>
          <p:nvPr/>
        </p:nvGraphicFramePr>
        <p:xfrm>
          <a:off x="857224" y="3571876"/>
          <a:ext cx="7786742" cy="28601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000760" y="214290"/>
            <a:ext cx="264320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Контрольные цифры приема на 2018 – 2019 учебный год: 275 чел.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571472" y="1214422"/>
          <a:ext cx="7929618" cy="50720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900" dirty="0" smtClean="0"/>
              <a:t>Трудоустройство выпускников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1000108"/>
          <a:ext cx="8229600" cy="178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280366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</a:rPr>
                        <a:t>Учебный год</a:t>
                      </a:r>
                      <a:endParaRPr lang="ru-RU" sz="2000" b="1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2000" b="1">
                          <a:latin typeface="Times New Roman"/>
                          <a:ea typeface="Times New Roman"/>
                        </a:rPr>
                        <a:t>Выпущено (чел.)</a:t>
                      </a:r>
                      <a:endParaRPr lang="ru-RU" sz="2000" b="1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2000" b="1">
                          <a:latin typeface="Times New Roman"/>
                          <a:ea typeface="Times New Roman"/>
                        </a:rPr>
                        <a:t>Фактически трудоустроено</a:t>
                      </a:r>
                      <a:endParaRPr lang="ru-RU" sz="2000" b="1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2000" b="1">
                          <a:latin typeface="Times New Roman"/>
                          <a:ea typeface="Times New Roman"/>
                        </a:rPr>
                        <a:t>(чел.)</a:t>
                      </a:r>
                      <a:endParaRPr lang="ru-RU" sz="2000" b="1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2000" b="1">
                          <a:latin typeface="Times New Roman"/>
                          <a:ea typeface="Times New Roman"/>
                        </a:rPr>
                        <a:t>%</a:t>
                      </a:r>
                      <a:endParaRPr lang="ru-RU" sz="2000" b="1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</a:rPr>
                        <a:t>2015 – 2016</a:t>
                      </a:r>
                      <a:endParaRPr lang="ru-RU" sz="2000" b="1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2000" b="1">
                          <a:latin typeface="Times New Roman"/>
                          <a:ea typeface="Times New Roman"/>
                        </a:rPr>
                        <a:t>271</a:t>
                      </a:r>
                      <a:endParaRPr lang="ru-RU" sz="2000" b="1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2000" b="1" dirty="0" smtClean="0">
                          <a:latin typeface="Times New Roman"/>
                          <a:ea typeface="Calibri"/>
                        </a:rPr>
                        <a:t>18</a:t>
                      </a:r>
                      <a:endParaRPr lang="ru-RU" sz="2000" b="1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2000" b="1" dirty="0">
                          <a:latin typeface="Times New Roman"/>
                          <a:ea typeface="Calibri"/>
                        </a:rPr>
                        <a:t>7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2000" b="1" dirty="0" smtClean="0">
                          <a:latin typeface="Times New Roman"/>
                          <a:ea typeface="Calibri"/>
                        </a:rPr>
                        <a:t>2016 – 2017 </a:t>
                      </a:r>
                      <a:endParaRPr lang="ru-RU" sz="2000" b="1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2000" b="1" dirty="0" smtClean="0">
                          <a:latin typeface="Times New Roman"/>
                          <a:ea typeface="Calibri"/>
                        </a:rPr>
                        <a:t>292</a:t>
                      </a:r>
                      <a:endParaRPr lang="ru-RU" sz="2000" b="1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2000" b="1" dirty="0" smtClean="0">
                          <a:latin typeface="Times New Roman"/>
                          <a:ea typeface="Calibri"/>
                        </a:rPr>
                        <a:t>25</a:t>
                      </a:r>
                      <a:endParaRPr lang="ru-RU" sz="2000" b="1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2000" b="1" dirty="0" smtClean="0">
                          <a:latin typeface="Times New Roman"/>
                          <a:ea typeface="Calibri"/>
                        </a:rPr>
                        <a:t>9</a:t>
                      </a:r>
                      <a:endParaRPr lang="ru-RU" sz="2000" b="1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2000" b="1" dirty="0" smtClean="0">
                          <a:latin typeface="Times New Roman"/>
                          <a:ea typeface="Calibri"/>
                        </a:rPr>
                        <a:t>2017 – 2018 </a:t>
                      </a:r>
                      <a:endParaRPr lang="ru-RU" sz="2000" b="1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2000" b="1" dirty="0" smtClean="0">
                          <a:latin typeface="Times New Roman"/>
                          <a:ea typeface="Calibri"/>
                        </a:rPr>
                        <a:t>277</a:t>
                      </a:r>
                      <a:endParaRPr lang="ru-RU" sz="2000" b="1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2000" b="1" dirty="0" smtClean="0">
                          <a:latin typeface="Times New Roman"/>
                          <a:ea typeface="Calibri"/>
                        </a:rPr>
                        <a:t>48</a:t>
                      </a:r>
                      <a:endParaRPr lang="ru-RU" sz="2000" b="1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2000" b="1" dirty="0" smtClean="0">
                          <a:latin typeface="Times New Roman"/>
                          <a:ea typeface="Calibri"/>
                        </a:rPr>
                        <a:t>17</a:t>
                      </a:r>
                      <a:endParaRPr lang="ru-RU" sz="2000" b="1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6" name="Диаграмма 5"/>
          <p:cNvGraphicFramePr/>
          <p:nvPr/>
        </p:nvGraphicFramePr>
        <p:xfrm>
          <a:off x="785786" y="3357562"/>
          <a:ext cx="7572428" cy="23585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Результаты государственной итоговой аттестации и итоговой аттестации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285720" y="868368"/>
          <a:ext cx="8643998" cy="59896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504"/>
                <a:gridCol w="857256"/>
                <a:gridCol w="2944271"/>
                <a:gridCol w="845423"/>
                <a:gridCol w="1166142"/>
                <a:gridCol w="902080"/>
                <a:gridCol w="1357322"/>
              </a:tblGrid>
              <a:tr h="1065438"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№ группы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Код профессии</a:t>
                      </a: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Профессия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Уровень образования</a:t>
                      </a: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Нормативный срок обучения</a:t>
                      </a: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Принято на обучение (чел.)</a:t>
                      </a: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Выпущено с документами об образовании (чел.)</a:t>
                      </a: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6175"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5-17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08.01.08</a:t>
                      </a: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Мастер отделочных строительных работ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СПО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10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мес.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20290"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6-17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29.01.08</a:t>
                      </a: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Оператор швейного оборудования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СПО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10 мес.</a:t>
                      </a: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26175"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8-17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12478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Изготовитель художественных</a:t>
                      </a:r>
                      <a:r>
                        <a:rPr lang="ru-RU" sz="14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изделий из дерева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ПО</a:t>
                      </a: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10 мес.</a:t>
                      </a: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26175"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6-17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16185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Оператор швейного оборудования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ПО</a:t>
                      </a: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10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мес.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24094"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9-17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16472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Пекарь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ПО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5 мес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56532"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7-17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16675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Повар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ПО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10 мес.</a:t>
                      </a: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56532"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12-17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16771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Подсобный рабочий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ПО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1 мес.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70257"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1-17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18511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Слесарь по ремонту автомобилей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ПО</a:t>
                      </a: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5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мес.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70257"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10-17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18511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Слесарь по ремонту автомобилей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ПО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5 мес.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84844"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3-17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18880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Столяр строительный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ПО</a:t>
                      </a: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4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10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мес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13088"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2-17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19756</a:t>
                      </a: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Электрогазосварщик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ПО</a:t>
                      </a: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10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мес.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39263"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4-17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19861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Электромонтер по ремонту и обслуживанию электрооборудования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ПО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10 мес.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39263"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11-17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19861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Электромонтер по ремонту и обслуживанию электрооборудования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ПО</a:t>
                      </a: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10 мес.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66891"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Всего:</a:t>
                      </a:r>
                      <a:endParaRPr lang="ru-RU" sz="14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>
                        <a:spcAft>
                          <a:spcPts val="0"/>
                        </a:spcAft>
                      </a:pPr>
                      <a:endParaRPr lang="ru-RU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>
                        <a:spcAft>
                          <a:spcPts val="0"/>
                        </a:spcAft>
                      </a:pP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>
                        <a:spcAft>
                          <a:spcPts val="0"/>
                        </a:spcAft>
                      </a:pP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291</a:t>
                      </a:r>
                      <a:endParaRPr lang="ru-RU" sz="14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277</a:t>
                      </a:r>
                      <a:endParaRPr lang="ru-RU" sz="14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142873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900" dirty="0" smtClean="0"/>
              <a:t>Результаты подготовки выпускников  </a:t>
            </a:r>
            <a:br>
              <a:rPr lang="ru-RU" sz="3900" dirty="0" smtClean="0"/>
            </a:br>
            <a:r>
              <a:rPr lang="ru-RU" sz="3900" dirty="0" smtClean="0"/>
              <a:t>(сводная информация по всем специальностям)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2844" y="2285992"/>
          <a:ext cx="8858308" cy="31943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0263"/>
                <a:gridCol w="642942"/>
                <a:gridCol w="642942"/>
                <a:gridCol w="642942"/>
                <a:gridCol w="571504"/>
                <a:gridCol w="331215"/>
                <a:gridCol w="805300"/>
                <a:gridCol w="805300"/>
                <a:gridCol w="805300"/>
                <a:gridCol w="805300"/>
                <a:gridCol w="805300"/>
              </a:tblGrid>
              <a:tr h="547619"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Уровень образования</a:t>
                      </a: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Оценка за выпускной квалификационный экзамен</a:t>
                      </a:r>
                      <a:endParaRPr lang="ru-RU" sz="1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Разряд</a:t>
                      </a:r>
                      <a:endParaRPr lang="ru-RU" sz="1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Документ </a:t>
                      </a:r>
                      <a:r>
                        <a:rPr lang="ru-RU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об 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образовании</a:t>
                      </a: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7619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Повышенный</a:t>
                      </a:r>
                      <a:endParaRPr lang="ru-RU" sz="1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Установленный</a:t>
                      </a:r>
                      <a:endParaRPr lang="ru-RU" sz="1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Пониженный</a:t>
                      </a:r>
                      <a:endParaRPr lang="ru-RU" sz="1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Диплом</a:t>
                      </a:r>
                      <a:endParaRPr lang="ru-RU" sz="1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Свидетельство</a:t>
                      </a:r>
                      <a:endParaRPr lang="ru-RU" sz="1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3832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Среднее профессиональное образование</a:t>
                      </a: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Чел.</a:t>
                      </a:r>
                      <a:endParaRPr lang="ru-RU" sz="1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41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49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1383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46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38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82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98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13832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Профессиональное обучение</a:t>
                      </a: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Чел.</a:t>
                      </a:r>
                      <a:endParaRPr lang="ru-RU" sz="1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58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84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85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84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143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227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922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63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Сравнительный анализ подготовки выпускников за 3 года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1857364"/>
          <a:ext cx="8715440" cy="3162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7456"/>
                <a:gridCol w="714380"/>
                <a:gridCol w="1000132"/>
                <a:gridCol w="642942"/>
                <a:gridCol w="642942"/>
                <a:gridCol w="642942"/>
                <a:gridCol w="500064"/>
                <a:gridCol w="857256"/>
                <a:gridCol w="714380"/>
                <a:gridCol w="642946"/>
              </a:tblGrid>
              <a:tr h="395289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Уровень образования</a:t>
                      </a: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Год</a:t>
                      </a:r>
                      <a:endParaRPr lang="ru-RU" sz="1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Кол-во выпускников</a:t>
                      </a:r>
                      <a:endParaRPr lang="ru-RU" sz="1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Оценки</a:t>
                      </a:r>
                      <a:endParaRPr lang="ru-RU" sz="1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Средний балл</a:t>
                      </a:r>
                      <a:endParaRPr lang="ru-RU" sz="1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% успеваемости</a:t>
                      </a:r>
                      <a:endParaRPr lang="ru-RU" sz="1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% качества</a:t>
                      </a:r>
                      <a:endParaRPr lang="ru-RU" sz="1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9528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5289">
                <a:tc row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Среднее профессиональное образование</a:t>
                      </a: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2016</a:t>
                      </a:r>
                      <a:endParaRPr lang="ru-RU" sz="14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46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17</a:t>
                      </a:r>
                      <a:endParaRPr lang="ru-RU" sz="14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</a:t>
                      </a:r>
                      <a:endParaRPr lang="ru-RU" sz="14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9</a:t>
                      </a:r>
                      <a:endParaRPr lang="ru-RU" sz="14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  <a:endParaRPr lang="ru-RU" sz="14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4,6</a:t>
                      </a:r>
                      <a:endParaRPr lang="ru-RU" sz="14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4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80</a:t>
                      </a:r>
                      <a:endParaRPr lang="ru-RU" sz="14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95289">
                <a:tc v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2017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50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26</a:t>
                      </a: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4,2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84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95289">
                <a:tc v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2018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49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23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18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3,8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63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95289">
                <a:tc row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Профессиональное обучение</a:t>
                      </a: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2016</a:t>
                      </a:r>
                      <a:endParaRPr lang="ru-RU" sz="14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225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77</a:t>
                      </a:r>
                      <a:endParaRPr lang="ru-RU" sz="14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94</a:t>
                      </a:r>
                      <a:endParaRPr lang="ru-RU" sz="14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54</a:t>
                      </a:r>
                      <a:endParaRPr lang="ru-RU" sz="14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  <a:endParaRPr lang="ru-RU" sz="14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4,1</a:t>
                      </a:r>
                      <a:endParaRPr lang="ru-RU" sz="14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76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95289">
                <a:tc v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2017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242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70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89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3.9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66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95289">
                <a:tc v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2018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228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58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84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3,9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62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Направления воспитательной работы</a:t>
            </a: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000241"/>
            <a:ext cx="8229600" cy="3500462"/>
          </a:xfrm>
        </p:spPr>
        <p:txBody>
          <a:bodyPr/>
          <a:lstStyle/>
          <a:p>
            <a:r>
              <a:rPr lang="ru-RU" dirty="0" smtClean="0"/>
              <a:t>Духовно-нравственное;</a:t>
            </a:r>
          </a:p>
          <a:p>
            <a:r>
              <a:rPr lang="ru-RU" dirty="0" smtClean="0"/>
              <a:t>Правовое;</a:t>
            </a:r>
          </a:p>
          <a:p>
            <a:r>
              <a:rPr lang="ru-RU" dirty="0" smtClean="0"/>
              <a:t>Трудовое;</a:t>
            </a:r>
          </a:p>
          <a:p>
            <a:r>
              <a:rPr lang="ru-RU" dirty="0" smtClean="0"/>
              <a:t>Патриотическое;</a:t>
            </a:r>
          </a:p>
          <a:p>
            <a:r>
              <a:rPr lang="ru-RU" dirty="0" smtClean="0"/>
              <a:t>Художественно-эстетическое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14282" y="274638"/>
            <a:ext cx="8786874" cy="1143000"/>
          </a:xfrm>
        </p:spPr>
        <p:txBody>
          <a:bodyPr>
            <a:noAutofit/>
          </a:bodyPr>
          <a:lstStyle/>
          <a:p>
            <a:r>
              <a:rPr lang="ru-RU" sz="3000" dirty="0" smtClean="0"/>
              <a:t>Показатели деятельности образовательного учреждения на 01.04.2019</a:t>
            </a:r>
            <a:endParaRPr lang="ru-RU" sz="30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1481138"/>
          <a:ext cx="8715436" cy="5158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1570"/>
                <a:gridCol w="6000792"/>
                <a:gridCol w="1643074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Показатели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Единица измерения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26282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26282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Образовательная деятельность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1.1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Общая численность студентов (курсантов), обучающихся по образовательным программам подготовки квалифицированных рабочих, служащих, в том числе: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51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человек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1.1.1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По очной форме обучения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51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человек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1.2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Общая численность студентов (курсантов), обучающихся по образовательным программам подготовки специалистов среднего звена, в том числе: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0 человек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1.3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Количество реализуемых образовательных программ среднего профессионального образования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2 единицы 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1.4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Численность студентов (курсантов), зачисленных на первый курс на очную форму обучения, за отчетный период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53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человек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1.5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Численность/удельный вес численности студентов (курсантов) из числа инвалидов и обучающихся с ограниченными возможностями здоровья, в общей численности студентов (курсантов)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человек/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ru-RU" sz="140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1.6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Численность/удельный вес численности выпускников, прошедших государственную итоговую аттестацию и получивших оценки "хорошо" и "отлично", в общей численности выпускников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31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человек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/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63%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14282" y="785794"/>
          <a:ext cx="8715436" cy="50327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1570"/>
                <a:gridCol w="6000792"/>
                <a:gridCol w="1643074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ru-RU" sz="130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1300" dirty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130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/>
                          <a:ea typeface="Times New Roman"/>
                          <a:cs typeface="Times New Roman"/>
                        </a:rPr>
                        <a:t>Показатели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/>
                          <a:ea typeface="Times New Roman"/>
                          <a:cs typeface="Times New Roman"/>
                        </a:rPr>
                        <a:t>Единица измерения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1.7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Численность/удельный вес численности студентов (курсантов), ставших победителями и призерами олимпиад, конкурсов профессионального мастерства федерального и международного уровней, в общей численности студентов (курсантов)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0 человек/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0 %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1.8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Численность/удельный вес численности студентов (курсантов), обучающихся по очной форме обучения, получающих государственную академическую стипендию, в общей численности студентов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0 человек/ 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0 %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1.9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Численность/удельный вес численности педагогических работников в общей численности работников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18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человек/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90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1.10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Численность/удельный вес численности педагогических работников, имеющих высшее образование, в общей численности педагогических работников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12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человек/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7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1.11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Численность/удельный вес численности педагогических работников, которым по результатам аттестации присвоена квалификационная категория, в общей численности педагогических работников, в том числе: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7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человек/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9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1.11.1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Высшая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2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человека/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11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1.11.2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Первая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человек/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28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/>
              <a:t>Общие сведения об учреждении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142976" y="1447800"/>
            <a:ext cx="7790712" cy="4800600"/>
          </a:xfrm>
        </p:spPr>
        <p:txBody>
          <a:bodyPr>
            <a:normAutofit fontScale="92500" lnSpcReduction="10000"/>
          </a:bodyPr>
          <a:lstStyle/>
          <a:p>
            <a:r>
              <a:rPr lang="ru-RU" sz="1900" dirty="0" smtClean="0"/>
              <a:t>Наименование ОУ: федеральное казенное профессиональное образовательное учреждение № 255 Федеральной службы исполнения наказаний</a:t>
            </a:r>
          </a:p>
          <a:p>
            <a:r>
              <a:rPr lang="ru-RU" sz="1900" dirty="0" smtClean="0"/>
              <a:t>Юридический адрес: Российская Федерация, 628422, Ханты-Мансийский автономный округ – </a:t>
            </a:r>
            <a:r>
              <a:rPr lang="ru-RU" sz="1900" dirty="0" err="1" smtClean="0"/>
              <a:t>Югра</a:t>
            </a:r>
            <a:r>
              <a:rPr lang="ru-RU" sz="1900" dirty="0" smtClean="0"/>
              <a:t>, г. Сургут, ул. Трудовая, 2, стр. 20</a:t>
            </a:r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ru-RU" sz="1900" dirty="0" smtClean="0"/>
              <a:t>Год основания ОУ: 1970 год (приказ Тюменского областного управления </a:t>
            </a:r>
            <a:r>
              <a:rPr lang="ru-RU" sz="1900" dirty="0" err="1" smtClean="0"/>
              <a:t>профтехобразования</a:t>
            </a:r>
            <a:r>
              <a:rPr lang="ru-RU" sz="1900" dirty="0" smtClean="0"/>
              <a:t> от 19.02.1970 № 71)</a:t>
            </a:r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ru-RU" sz="1900" dirty="0" smtClean="0"/>
              <a:t>Лицензия: № 1585, дата выдачи 25.07.2014, срок действия лицензии: бессрочно</a:t>
            </a:r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ru-RU" sz="1900" dirty="0" smtClean="0"/>
              <a:t>Свидетельство о государственной аккредитации: № 895, дата выдачи 25.11.2014, срок действия до 17.12.2019</a:t>
            </a:r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ru-RU" sz="1900" dirty="0" smtClean="0"/>
              <a:t>Статус ОУ: казенное учреждение среднего профессионального образования </a:t>
            </a:r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ru-RU" sz="1900" dirty="0" smtClean="0"/>
              <a:t>Учредитель: Российская Федерация. Функции и полномочия учредителя Учреждения осуществляет Федеральная служба исполнения наказаний</a:t>
            </a:r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endParaRPr lang="ru-RU" sz="2000" dirty="0" smtClean="0"/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endParaRPr lang="ru-RU" sz="19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14282" y="1071546"/>
          <a:ext cx="8715436" cy="47929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1570"/>
                <a:gridCol w="6000792"/>
                <a:gridCol w="1643074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Показатели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Единица измерения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1.12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Численность/удельный вес численности педагогических работников, прошедших повышение квалификации/профессиональную переподготовку за последние 3 года, в общей численности педагогических работников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18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человека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100 %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1.13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Численность/удельный вес численности педагогических работников, участвующих в международных проектах и ассоциациях, в общей численности педагогических работников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 человек/ 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7 %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1.14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Общая численность студентов (курсантов) образовательной организации, обучающихся в филиале образовательной организации (далее - филиал)</a:t>
                      </a:r>
                      <a:r>
                        <a:rPr lang="ru-RU" sz="1400" u="none" strike="noStrike">
                          <a:solidFill>
                            <a:srgbClr val="106BBE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2"/>
                        </a:rPr>
                        <a:t>*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0 человек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1.15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Общая численность обучающихся по программам профессиональной подготовки,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В том числе: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170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человек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1.15.1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По очной форме обучения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170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человек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1.15.2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По очно-заочной форме обучения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0 человек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1.15.3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По заочной форме обучения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0 человек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1.16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Количество реализуемых образовательных программ профессионального обучения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единиц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14282" y="857232"/>
          <a:ext cx="8715436" cy="54836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1570"/>
                <a:gridCol w="6000792"/>
                <a:gridCol w="1643074"/>
              </a:tblGrid>
              <a:tr h="8161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Показатели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Единица измерения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6282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26282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Финансово-экономическая деятельность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2.1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Доходы образовательной организации по всем видам финансового обеспечения (деятельности)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16582,1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тыс. руб.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2.2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Доходы образовательной организации по всем видам финансового обеспечения (деятельности) в расчете на одного педагогического работника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921,2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тыс. руб.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2.3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Доходы образовательной организации из средств от приносящей доход деятельности в расчете на одного педагогического работника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0 руб.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2.4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Отношение среднего заработка педагогического работника в образовательной организации (по всем видам финансового обеспечения (деятельности)) к средней заработной плате по экономике региона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94 %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26282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26282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Инфраструктура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3.1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Общая площадь помещений, в которых осуществляется образовательная деятельность, в расчете на одного студента (курсанта)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5,6 кв.м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3.2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Количество компьютеров со сроком эксплуатации не более 5 лет в расчете на одного студента (курсанта)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0,014 единицы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3.3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Численность/удельный вес численности студентов (курсантов), проживающих в общежитиях, в общей численности студентов (курсантов), нуждающихся в общежитиях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211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человек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100%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0" y="500042"/>
            <a:ext cx="4572000" cy="1143000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Спасибо за внимание!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714876" y="2071678"/>
            <a:ext cx="4286280" cy="3929090"/>
          </a:xfrm>
          <a:ln>
            <a:noFill/>
          </a:ln>
        </p:spPr>
        <p:txBody>
          <a:bodyPr>
            <a:normAutofit fontScale="85000" lnSpcReduction="10000"/>
          </a:bodyPr>
          <a:lstStyle/>
          <a:p>
            <a:pPr algn="r">
              <a:buNone/>
            </a:pPr>
            <a:r>
              <a:rPr lang="ru-RU" sz="2200" b="1" dirty="0" smtClean="0"/>
              <a:t>ФКП образовательное учреждение </a:t>
            </a:r>
          </a:p>
          <a:p>
            <a:pPr algn="r">
              <a:buNone/>
            </a:pPr>
            <a:r>
              <a:rPr lang="ru-RU" sz="2200" b="1" dirty="0" smtClean="0"/>
              <a:t>№ 255 ФСИН России</a:t>
            </a:r>
          </a:p>
          <a:p>
            <a:pPr algn="r">
              <a:buNone/>
            </a:pPr>
            <a:endParaRPr lang="ru-RU" sz="2200" dirty="0" smtClean="0"/>
          </a:p>
          <a:p>
            <a:pPr algn="r">
              <a:buNone/>
            </a:pPr>
            <a:r>
              <a:rPr lang="ru-RU" sz="1800" b="1" dirty="0" smtClean="0"/>
              <a:t>Адрес: 628422, Ханты-Мансийский автономный округ – </a:t>
            </a:r>
            <a:r>
              <a:rPr lang="ru-RU" sz="1800" b="1" dirty="0" err="1" smtClean="0"/>
              <a:t>Югра</a:t>
            </a:r>
            <a:r>
              <a:rPr lang="ru-RU" sz="1800" b="1" dirty="0" smtClean="0"/>
              <a:t>, г. Сургут, </a:t>
            </a:r>
          </a:p>
          <a:p>
            <a:pPr algn="r">
              <a:buNone/>
            </a:pPr>
            <a:r>
              <a:rPr lang="ru-RU" sz="1800" b="1" dirty="0" smtClean="0"/>
              <a:t>ул. Трудовая, 2, стр. 20</a:t>
            </a:r>
          </a:p>
          <a:p>
            <a:pPr algn="r">
              <a:buNone/>
            </a:pPr>
            <a:endParaRPr lang="ru-RU" sz="1800" b="1" dirty="0" smtClean="0"/>
          </a:p>
          <a:p>
            <a:pPr algn="r">
              <a:buNone/>
            </a:pPr>
            <a:r>
              <a:rPr lang="ru-RU" sz="1800" b="1" dirty="0" smtClean="0"/>
              <a:t>Телефон: 8 (3462) 22-44-97</a:t>
            </a:r>
          </a:p>
          <a:p>
            <a:pPr algn="r">
              <a:buNone/>
            </a:pPr>
            <a:endParaRPr lang="ru-RU" sz="1800" b="1" dirty="0" smtClean="0"/>
          </a:p>
          <a:p>
            <a:pPr algn="r">
              <a:buNone/>
            </a:pPr>
            <a:r>
              <a:rPr lang="ru-RU" sz="1800" b="1" dirty="0" err="1" smtClean="0"/>
              <a:t>E-mail</a:t>
            </a:r>
            <a:r>
              <a:rPr lang="ru-RU" sz="1800" b="1" dirty="0" smtClean="0"/>
              <a:t>: </a:t>
            </a:r>
            <a:r>
              <a:rPr lang="ru-RU" sz="1800" b="1" dirty="0" smtClean="0">
                <a:solidFill>
                  <a:srgbClr val="FF0000"/>
                </a:solidFill>
                <a:hlinkClick r:id="rId2"/>
              </a:rPr>
              <a:t>pu255@mail.ru</a:t>
            </a:r>
            <a:endParaRPr lang="ru-RU" sz="1800" b="1" dirty="0" smtClean="0">
              <a:solidFill>
                <a:srgbClr val="FF0000"/>
              </a:solidFill>
            </a:endParaRPr>
          </a:p>
          <a:p>
            <a:pPr algn="r">
              <a:buNone/>
            </a:pPr>
            <a:endParaRPr lang="ru-RU" sz="1800" b="1" dirty="0" smtClean="0"/>
          </a:p>
          <a:p>
            <a:pPr algn="r">
              <a:buNone/>
            </a:pPr>
            <a:r>
              <a:rPr lang="ru-RU" sz="1800" b="1" dirty="0" smtClean="0"/>
              <a:t>Официальный сайт: </a:t>
            </a:r>
          </a:p>
          <a:p>
            <a:pPr algn="r">
              <a:buNone/>
            </a:pPr>
            <a:r>
              <a:rPr lang="en-US" sz="1800" b="1" dirty="0" smtClean="0"/>
              <a:t>pu-255.hmaoschool.ru</a:t>
            </a:r>
            <a:endParaRPr lang="ru-RU" sz="1800" b="1" dirty="0"/>
          </a:p>
        </p:txBody>
      </p:sp>
      <p:pic>
        <p:nvPicPr>
          <p:cNvPr id="4" name="Picture 2" descr="C:\Users\Александр\Desktop\Сайт\ФОТО на сайт\IMG_174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-142909" y="1500174"/>
            <a:ext cx="5286414" cy="371477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71538" y="714356"/>
            <a:ext cx="7500990" cy="582594"/>
          </a:xfrm>
        </p:spPr>
        <p:txBody>
          <a:bodyPr>
            <a:normAutofit fontScale="90000"/>
          </a:bodyPr>
          <a:lstStyle/>
          <a:p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>Реализуемые образовательные программы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0" y="928670"/>
          <a:ext cx="8715436" cy="49959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4943"/>
                <a:gridCol w="2601632"/>
                <a:gridCol w="2458203"/>
                <a:gridCol w="2860658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Код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Наименование специальности (профессии)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Уровень образования, </a:t>
                      </a:r>
                      <a:endParaRPr lang="ru-RU" sz="14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вид 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образования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Квалификация выпускников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08.01.08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Мастер отделочных строительных работ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Среднее профессиональное образование 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Облицовщик-плиточник 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3 разряда 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29.01.08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Оператор швейного оборудования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Среднее профессиональное образование 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Оператор швейного оборудования 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3 разряда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756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12478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Изготовитель художественных изделий из дерева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Профессиональное обучение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Изготовитель художественных изделий из дерева 2 разряда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5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16472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Пекарь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Профессиональное обучение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Пекарь 2 разряда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5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16675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Повар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Профессиональное обучение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Повар 2 разряда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16771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Подсобный рабочий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Профессиональное обучение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Подсобный рабочий 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2 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разряда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18511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Слесарь по ремонту автомобилей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Профессиональное обучение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Слесарь по ремонту автомобилей 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 разряда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907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18880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Столяр строительный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Профессиональное обучение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Столяр 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строительный</a:t>
                      </a:r>
                      <a:r>
                        <a:rPr lang="ru-RU" sz="1400" baseline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2 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разряда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5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18897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Стропальщик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Профессиональное обучение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Стропальщик 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3 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разряда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72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19756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Электрогазосварщик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Профессиональное обучение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Электрогазосварщик 2 разряда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19861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Электромонтер по ремонту и обслуживанию электрооборудования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Профессиональное обучение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Электромонтер 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2 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разряда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142976" y="1500174"/>
            <a:ext cx="71438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ru-RU" sz="3900" dirty="0" smtClean="0"/>
              <a:t>Организационно-правовое</a:t>
            </a:r>
            <a:r>
              <a:rPr lang="ru-RU" dirty="0" smtClean="0"/>
              <a:t> </a:t>
            </a:r>
            <a:r>
              <a:rPr lang="ru-RU" sz="3900" dirty="0" smtClean="0"/>
              <a:t>обеспечение образовательной деятельности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2332037"/>
            <a:ext cx="8658228" cy="4097359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Конституция Российской Федерации;</a:t>
            </a:r>
          </a:p>
          <a:p>
            <a:pPr lvl="0"/>
            <a:r>
              <a:rPr lang="ru-RU" sz="2400" dirty="0" smtClean="0"/>
              <a:t>Федеральный закон от 29.12.2012 № 273-ФЗ «Об образовании в Российской Федерации»;</a:t>
            </a:r>
          </a:p>
          <a:p>
            <a:pPr lvl="0"/>
            <a:r>
              <a:rPr lang="ru-RU" sz="2400" dirty="0" smtClean="0"/>
              <a:t>Указы Президента РФ, постановления Правительства РФ;</a:t>
            </a:r>
          </a:p>
          <a:p>
            <a:pPr lvl="0"/>
            <a:r>
              <a:rPr lang="ru-RU" sz="2400" dirty="0" smtClean="0"/>
              <a:t>Правовые акты Министерства образования и науки РФ, Министерства юстиции РФ, Федеральной службы исполнения наказаний РФ;</a:t>
            </a:r>
          </a:p>
          <a:p>
            <a:pPr lvl="0"/>
            <a:r>
              <a:rPr lang="ru-RU" sz="2400" dirty="0" smtClean="0"/>
              <a:t>Устав образовательного учреждения;</a:t>
            </a:r>
          </a:p>
          <a:p>
            <a:pPr lvl="0"/>
            <a:r>
              <a:rPr lang="ru-RU" sz="2400" dirty="0" smtClean="0"/>
              <a:t>Локальные правовые акты образовательного учреждения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28728" y="785794"/>
            <a:ext cx="7498080" cy="1143000"/>
          </a:xfrm>
        </p:spPr>
        <p:txBody>
          <a:bodyPr>
            <a:normAutofit fontScale="90000"/>
          </a:bodyPr>
          <a:lstStyle/>
          <a:p>
            <a:pPr lvl="0"/>
            <a:r>
              <a:rPr lang="ru-RU" sz="3900" dirty="0" smtClean="0"/>
              <a:t>Условия организации образовательного процесса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Сведения о зданиях и помещениях</a:t>
            </a:r>
          </a:p>
          <a:p>
            <a:endParaRPr lang="ru-RU" b="1" dirty="0" smtClean="0"/>
          </a:p>
          <a:p>
            <a:pPr>
              <a:buNone/>
            </a:pPr>
            <a:r>
              <a:rPr lang="ru-RU" dirty="0" smtClean="0"/>
              <a:t>Б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dirty="0" smtClean="0"/>
              <a:t>Библиотека</a:t>
            </a:r>
          </a:p>
          <a:p>
            <a:r>
              <a:rPr lang="ru-RU" sz="1900" dirty="0" smtClean="0"/>
              <a:t>книжный фонд – 643 экз.;</a:t>
            </a:r>
          </a:p>
          <a:p>
            <a:r>
              <a:rPr lang="ru-RU" sz="1900" dirty="0" smtClean="0"/>
              <a:t>Книг не старше 5 лет – 242 экз. (38 %);</a:t>
            </a:r>
          </a:p>
          <a:p>
            <a:r>
              <a:rPr lang="ru-RU" sz="1900" dirty="0" smtClean="0"/>
              <a:t>читальный зал (площадь, количество мест) – 24,5 м</a:t>
            </a:r>
            <a:r>
              <a:rPr lang="ru-RU" sz="1900" baseline="30000" dirty="0" smtClean="0"/>
              <a:t>2</a:t>
            </a:r>
            <a:r>
              <a:rPr lang="ru-RU" sz="1900" dirty="0" smtClean="0"/>
              <a:t>,  6 мест;</a:t>
            </a:r>
          </a:p>
          <a:p>
            <a:r>
              <a:rPr lang="ru-RU" sz="1900" dirty="0" smtClean="0"/>
              <a:t>доступ к информационным системам и информационно-телекоммуникационным сетям (количество мест) – нет.</a:t>
            </a:r>
          </a:p>
          <a:p>
            <a:pPr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282" y="2571744"/>
          <a:ext cx="8715441" cy="1226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1639"/>
                <a:gridCol w="1143008"/>
                <a:gridCol w="1143008"/>
                <a:gridCol w="1428760"/>
                <a:gridCol w="1071570"/>
                <a:gridCol w="1112393"/>
                <a:gridCol w="1245063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Тип здания</a:t>
                      </a: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Год ввода в эксплуатацию</a:t>
                      </a:r>
                      <a:endParaRPr lang="ru-RU" sz="1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Проектная мощность</a:t>
                      </a:r>
                      <a:endParaRPr lang="ru-RU" sz="1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Реальная</a:t>
                      </a:r>
                      <a:endParaRPr lang="ru-RU" sz="14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наполняемость</a:t>
                      </a:r>
                      <a:endParaRPr lang="ru-RU" sz="1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Общая площадь </a:t>
                      </a:r>
                      <a:endParaRPr lang="ru-RU" sz="1400" b="1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кв. м)</a:t>
                      </a: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Учебные кабинеты</a:t>
                      </a:r>
                      <a:endParaRPr lang="ru-RU" sz="14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(кол-во)</a:t>
                      </a:r>
                      <a:endParaRPr lang="ru-RU" sz="1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Учебные лаборатории</a:t>
                      </a: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(кол-во)</a:t>
                      </a: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Капитальное, приспособленное</a:t>
                      </a: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1977</a:t>
                      </a: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250</a:t>
                      </a:r>
                      <a:endParaRPr lang="ru-RU" sz="1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250</a:t>
                      </a:r>
                      <a:endParaRPr lang="ru-RU" sz="1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1041</a:t>
                      </a: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4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1143000"/>
          </a:xfrm>
        </p:spPr>
        <p:txBody>
          <a:bodyPr>
            <a:normAutofit/>
          </a:bodyPr>
          <a:lstStyle/>
          <a:p>
            <a:r>
              <a:rPr lang="ru-RU" sz="3500" dirty="0" smtClean="0"/>
              <a:t>Структура управления учреждением</a:t>
            </a:r>
            <a:endParaRPr lang="ru-RU" sz="35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43051"/>
          <a:ext cx="8229600" cy="46815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1143000"/>
          </a:xfrm>
        </p:spPr>
        <p:txBody>
          <a:bodyPr>
            <a:normAutofit/>
          </a:bodyPr>
          <a:lstStyle/>
          <a:p>
            <a:r>
              <a:rPr lang="ru-RU" sz="3500" dirty="0" smtClean="0"/>
              <a:t>Сведения о педагогических кадрах</a:t>
            </a:r>
            <a:endParaRPr lang="ru-RU" sz="35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2000240"/>
          <a:ext cx="8229599" cy="15829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/>
                <a:gridCol w="1175657"/>
                <a:gridCol w="1175657"/>
                <a:gridCol w="1175657"/>
                <a:gridCol w="1175657"/>
                <a:gridCol w="1175657"/>
                <a:gridCol w="1175657"/>
              </a:tblGrid>
              <a:tr h="37084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С ученой степенью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С высшим образованием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Со средним профессиональным образованием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Кол-во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Кол-во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Кол-во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65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35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00034" y="1500174"/>
            <a:ext cx="27776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По уровню образования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00034" y="3714752"/>
            <a:ext cx="20102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По стажу работы</a:t>
            </a:r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571472" y="4286257"/>
          <a:ext cx="8143932" cy="15168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8661"/>
                <a:gridCol w="678661"/>
                <a:gridCol w="678661"/>
                <a:gridCol w="678661"/>
                <a:gridCol w="678661"/>
                <a:gridCol w="678661"/>
                <a:gridCol w="678661"/>
                <a:gridCol w="678661"/>
                <a:gridCol w="678661"/>
                <a:gridCol w="678661"/>
                <a:gridCol w="678661"/>
                <a:gridCol w="678661"/>
              </a:tblGrid>
              <a:tr h="585154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до 3 лет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от 3-5 лет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от 5-10 лет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10-15 лет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15-20 лет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20-и более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Кол-во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Кол-во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Кол-во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Кол-во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Кол-во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Кол-во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76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500166" y="142852"/>
            <a:ext cx="7000924" cy="1143000"/>
          </a:xfrm>
        </p:spPr>
        <p:txBody>
          <a:bodyPr>
            <a:normAutofit/>
          </a:bodyPr>
          <a:lstStyle/>
          <a:p>
            <a:r>
              <a:rPr lang="ru-RU" sz="3500" dirty="0" smtClean="0"/>
              <a:t>Повышение квалификации и профессиональная переподготовка</a:t>
            </a:r>
            <a:endParaRPr lang="ru-RU" sz="35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357290" y="1357298"/>
          <a:ext cx="6715173" cy="25122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3224"/>
                <a:gridCol w="1573983"/>
                <a:gridCol w="1573983"/>
                <a:gridCol w="1573983"/>
              </a:tblGrid>
              <a:tr h="48768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2015 – 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2016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учебный год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2016 – 2017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учебный год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2017 – 2018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учебный год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4972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Всего (чел.)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</a:rPr>
                        <a:t>13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</a:rPr>
                        <a:t>6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349722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из них свыше 72 ч.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</a:rPr>
                        <a:t>13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</a:rPr>
                        <a:t>5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919817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преподаватели и мастера производственного обучения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</a:rPr>
                        <a:t>12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</a:rPr>
                        <a:t>4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349722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из них свыше 72 ч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</a:rPr>
                        <a:t>12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</a:rPr>
                        <a:t>4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5" name="Диаграмма 4"/>
          <p:cNvGraphicFramePr/>
          <p:nvPr/>
        </p:nvGraphicFramePr>
        <p:xfrm>
          <a:off x="1428728" y="4357694"/>
          <a:ext cx="7215238" cy="20717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71472" y="0"/>
            <a:ext cx="8429716" cy="571480"/>
          </a:xfrm>
        </p:spPr>
        <p:txBody>
          <a:bodyPr>
            <a:noAutofit/>
          </a:bodyPr>
          <a:lstStyle/>
          <a:p>
            <a:r>
              <a:rPr lang="ru-RU" sz="3500" dirty="0" smtClean="0"/>
              <a:t>Результаты квалификационных работ</a:t>
            </a:r>
            <a:endParaRPr lang="ru-RU" sz="35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42910" y="714356"/>
          <a:ext cx="7123618" cy="59062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15880"/>
                <a:gridCol w="655953"/>
                <a:gridCol w="590357"/>
                <a:gridCol w="590357"/>
                <a:gridCol w="590357"/>
                <a:gridCol w="590357"/>
                <a:gridCol w="590357"/>
              </a:tblGrid>
              <a:tr h="378733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Профессия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Успеваемость (в %)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873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2015 – 2016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2016 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2017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2017 – 2018 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873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Абс.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latin typeface="Times New Roman"/>
                          <a:ea typeface="Calibri"/>
                          <a:cs typeface="Times New Roman"/>
                        </a:rPr>
                        <a:t>Кач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Абс.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Кач</a:t>
                      </a: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Абс</a:t>
                      </a: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Кач</a:t>
                      </a: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87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Мастер отделочных строительных работ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75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68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87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Оператор швейного оборудования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75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86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40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680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Изготовитель художественных изделий из дерева (ИК-11)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83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65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1005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Изготовитель художественных изделий из дерева (ЛИУ-17)</a:t>
                      </a:r>
                      <a:endParaRPr lang="ru-RU" sz="12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Calibri"/>
                          <a:ea typeface="Times New Roman"/>
                          <a:cs typeface="Times New Roman"/>
                        </a:rPr>
                        <a:t>-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Calibri"/>
                          <a:ea typeface="Times New Roman"/>
                          <a:cs typeface="Times New Roman"/>
                        </a:rPr>
                        <a:t>-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86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985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Пекарь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Calibri"/>
                          <a:ea typeface="Times New Roman"/>
                          <a:cs typeface="Times New Roman"/>
                        </a:rPr>
                        <a:t>-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Calibri"/>
                          <a:ea typeface="Times New Roman"/>
                          <a:cs typeface="Times New Roman"/>
                        </a:rPr>
                        <a:t>-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65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63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454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Повар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96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88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73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918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Подсобный рабочий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Calibri"/>
                          <a:ea typeface="Times New Roman"/>
                          <a:cs typeface="Times New Roman"/>
                        </a:rPr>
                        <a:t>-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Calibri"/>
                          <a:ea typeface="Times New Roman"/>
                          <a:cs typeface="Times New Roman"/>
                        </a:rPr>
                        <a:t>-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77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Слесарь по ремонту </a:t>
                      </a: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автомобилей (ИК-11)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75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41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52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77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Слесарь по ремонту автомобилей (ЛИУ-17)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Calibri"/>
                          <a:ea typeface="Times New Roman"/>
                          <a:cs typeface="Times New Roman"/>
                        </a:rPr>
                        <a:t>-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Calibri"/>
                          <a:ea typeface="Times New Roman"/>
                          <a:cs typeface="Times New Roman"/>
                        </a:rPr>
                        <a:t>-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33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500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Стропальщик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Calibri"/>
                          <a:ea typeface="Times New Roman"/>
                          <a:cs typeface="Times New Roman"/>
                        </a:rPr>
                        <a:t>-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Calibri"/>
                          <a:ea typeface="Times New Roman"/>
                          <a:cs typeface="Times New Roman"/>
                        </a:rPr>
                        <a:t>-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96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918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Электрогазосварщик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97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75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54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295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Электромонтер по ремонту и обслуживанию электрооборудования </a:t>
                      </a: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(ИК-11)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90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78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82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295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Электромонтер по ремонту и обслуживанию электрооборудования </a:t>
                      </a: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(ЛИУ-17)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72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86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75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87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В среднем по </a:t>
                      </a:r>
                      <a:r>
                        <a:rPr lang="ru-RU" sz="1200" b="1" dirty="0" smtClean="0">
                          <a:latin typeface="Times New Roman"/>
                          <a:ea typeface="Calibri"/>
                          <a:cs typeface="Times New Roman"/>
                        </a:rPr>
                        <a:t>образовательному учреждению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2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88</a:t>
                      </a:r>
                      <a:endParaRPr lang="ru-RU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72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65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726</TotalTime>
  <Words>1818</Words>
  <PresentationFormat>Экран (4:3)</PresentationFormat>
  <Paragraphs>700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Поток</vt:lpstr>
      <vt:lpstr>      ПУБЛИЧНЫЙ ДОКЛАД  О РЕЗУЛЬТАТАХ ДЕЯТЕЛЬНОСТИ  ЗА 2018 год </vt:lpstr>
      <vt:lpstr>Общие сведения об учреждении </vt:lpstr>
      <vt:lpstr> Реализуемые образовательные программы </vt:lpstr>
      <vt:lpstr>Организационно-правовое обеспечение образовательной деятельности </vt:lpstr>
      <vt:lpstr>Условия организации образовательного процесса  </vt:lpstr>
      <vt:lpstr>Структура управления учреждением</vt:lpstr>
      <vt:lpstr>Сведения о педагогических кадрах</vt:lpstr>
      <vt:lpstr>Повышение квалификации и профессиональная переподготовка</vt:lpstr>
      <vt:lpstr>Результаты квалификационных работ</vt:lpstr>
      <vt:lpstr>Динамика результатов квалификационных работ</vt:lpstr>
      <vt:lpstr>Контрольные цифры приема </vt:lpstr>
      <vt:lpstr>Слайд 12</vt:lpstr>
      <vt:lpstr>Трудоустройство выпускников </vt:lpstr>
      <vt:lpstr>Результаты государственной итоговой аттестации и итоговой аттестации </vt:lpstr>
      <vt:lpstr>Результаты подготовки выпускников   (сводная информация по всем специальностям) </vt:lpstr>
      <vt:lpstr> Сравнительный анализ подготовки выпускников за 3 года </vt:lpstr>
      <vt:lpstr>Направления воспитательной работы</vt:lpstr>
      <vt:lpstr>Показатели деятельности образовательного учреждения на 01.04.2019</vt:lpstr>
      <vt:lpstr>Слайд 19</vt:lpstr>
      <vt:lpstr>Слайд 20</vt:lpstr>
      <vt:lpstr>Слайд 21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О РЕЗУЛЬТАТАХ САМООБСЛЕДОВАНИЯ  </dc:title>
  <dc:creator>Александр</dc:creator>
  <cp:lastModifiedBy>Методист</cp:lastModifiedBy>
  <cp:revision>80</cp:revision>
  <dcterms:created xsi:type="dcterms:W3CDTF">2017-03-01T04:34:06Z</dcterms:created>
  <dcterms:modified xsi:type="dcterms:W3CDTF">2019-04-03T09:44:12Z</dcterms:modified>
</cp:coreProperties>
</file>