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89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8" autoAdjust="0"/>
    <p:restoredTop sz="94660"/>
  </p:normalViewPr>
  <p:slideViewPr>
    <p:cSldViewPr>
      <p:cViewPr varScale="1">
        <p:scale>
          <a:sx n="94" d="100"/>
          <a:sy n="94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Повышение квалификации более 16 ч.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 </c:v>
                </c:pt>
                <c:pt idx="1">
                  <c:v>2016 - 2017</c:v>
                </c:pt>
                <c:pt idx="2">
                  <c:v>2017 - 2018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квалификации более 72 ч.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 </c:v>
                </c:pt>
                <c:pt idx="1">
                  <c:v>2016 - 2017</c:v>
                </c:pt>
                <c:pt idx="2">
                  <c:v>2017 - 2018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Профессиональная переподготовка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 </c:v>
                </c:pt>
                <c:pt idx="1">
                  <c:v>2016 - 2017</c:v>
                </c:pt>
                <c:pt idx="2">
                  <c:v>2017 - 2018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axId val="180171136"/>
        <c:axId val="180172672"/>
      </c:barChart>
      <c:catAx>
        <c:axId val="180171136"/>
        <c:scaling>
          <c:orientation val="minMax"/>
        </c:scaling>
        <c:axPos val="b"/>
        <c:tickLblPos val="nextTo"/>
        <c:crossAx val="180172672"/>
        <c:crosses val="autoZero"/>
        <c:auto val="1"/>
        <c:lblAlgn val="ctr"/>
        <c:lblOffset val="100"/>
      </c:catAx>
      <c:valAx>
        <c:axId val="180172672"/>
        <c:scaling>
          <c:orientation val="minMax"/>
        </c:scaling>
        <c:axPos val="l"/>
        <c:majorGridlines/>
        <c:numFmt formatCode="General" sourceLinked="1"/>
        <c:tickLblPos val="nextTo"/>
        <c:crossAx val="1801711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успеваемости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</c:v>
                </c:pt>
                <c:pt idx="1">
                  <c:v>2016 - 2017</c:v>
                </c:pt>
                <c:pt idx="2">
                  <c:v>2017 - 2018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</c:v>
                </c:pt>
                <c:pt idx="1">
                  <c:v>2016 - 2017</c:v>
                </c:pt>
                <c:pt idx="2">
                  <c:v>2017 - 2018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</c:v>
                </c:pt>
                <c:pt idx="1">
                  <c:v>72</c:v>
                </c:pt>
                <c:pt idx="2">
                  <c:v>65</c:v>
                </c:pt>
              </c:numCache>
            </c:numRef>
          </c:val>
        </c:ser>
        <c:axId val="180120192"/>
        <c:axId val="180134272"/>
      </c:barChart>
      <c:catAx>
        <c:axId val="180120192"/>
        <c:scaling>
          <c:orientation val="minMax"/>
        </c:scaling>
        <c:axPos val="b"/>
        <c:tickLblPos val="nextTo"/>
        <c:crossAx val="180134272"/>
        <c:crosses val="autoZero"/>
        <c:auto val="1"/>
        <c:lblAlgn val="ctr"/>
        <c:lblOffset val="100"/>
      </c:catAx>
      <c:valAx>
        <c:axId val="180134272"/>
        <c:scaling>
          <c:orientation val="minMax"/>
        </c:scaling>
        <c:axPos val="l"/>
        <c:majorGridlines/>
        <c:numFmt formatCode="General" sourceLinked="1"/>
        <c:tickLblPos val="nextTo"/>
        <c:crossAx val="180120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hPercent val="85"/>
      <c:depthPercent val="100"/>
      <c:rAngAx val="1"/>
    </c:view3D>
    <c:plotArea>
      <c:layout>
        <c:manualLayout>
          <c:layoutTarget val="inner"/>
          <c:xMode val="edge"/>
          <c:yMode val="edge"/>
          <c:x val="7.6922029778307796E-2"/>
          <c:y val="0.10288102964941098"/>
          <c:w val="0.73061193151933135"/>
          <c:h val="0.7593738149279383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контрольные цифры приема</c:v>
                </c:pt>
              </c:strCache>
            </c:strRef>
          </c:tx>
          <c:dLbls>
            <c:showVal val="1"/>
          </c:dLbls>
          <c:cat>
            <c:strRef>
              <c:f>Sheet1!$B$1:$D$1</c:f>
              <c:strCache>
                <c:ptCount val="3"/>
                <c:pt idx="0">
                  <c:v>2016 - 2017</c:v>
                </c:pt>
                <c:pt idx="1">
                  <c:v>2017 - 2018</c:v>
                </c:pt>
                <c:pt idx="2">
                  <c:v>2018 - 2019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275</c:v>
                </c:pt>
                <c:pt idx="1">
                  <c:v>275</c:v>
                </c:pt>
                <c:pt idx="2">
                  <c:v>275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подано заявлений</c:v>
                </c:pt>
              </c:strCache>
            </c:strRef>
          </c:tx>
          <c:dLbls>
            <c:showVal val="1"/>
          </c:dLbls>
          <c:cat>
            <c:strRef>
              <c:f>Sheet1!$B$1:$D$1</c:f>
              <c:strCache>
                <c:ptCount val="3"/>
                <c:pt idx="0">
                  <c:v>2016 - 2017</c:v>
                </c:pt>
                <c:pt idx="1">
                  <c:v>2017 - 2018</c:v>
                </c:pt>
                <c:pt idx="2">
                  <c:v>2018 - 2019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306</c:v>
                </c:pt>
                <c:pt idx="1">
                  <c:v>287</c:v>
                </c:pt>
                <c:pt idx="2">
                  <c:v>294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зачислено</c:v>
                </c:pt>
              </c:strCache>
            </c:strRef>
          </c:tx>
          <c:dLbls>
            <c:showVal val="1"/>
          </c:dLbls>
          <c:cat>
            <c:strRef>
              <c:f>Sheet1!$B$1:$D$1</c:f>
              <c:strCache>
                <c:ptCount val="3"/>
                <c:pt idx="0">
                  <c:v>2016 - 2017</c:v>
                </c:pt>
                <c:pt idx="1">
                  <c:v>2017 - 2018</c:v>
                </c:pt>
                <c:pt idx="2">
                  <c:v>2018 - 2019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306</c:v>
                </c:pt>
                <c:pt idx="1">
                  <c:v>287</c:v>
                </c:pt>
                <c:pt idx="2">
                  <c:v>294</c:v>
                </c:pt>
              </c:numCache>
            </c:numRef>
          </c:val>
        </c:ser>
        <c:dLbls>
          <c:showVal val="1"/>
        </c:dLbls>
        <c:gapDepth val="0"/>
        <c:shape val="cylinder"/>
        <c:axId val="194923904"/>
        <c:axId val="195044480"/>
        <c:axId val="0"/>
      </c:bar3DChart>
      <c:catAx>
        <c:axId val="19492390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95044480"/>
        <c:crosses val="autoZero"/>
        <c:auto val="1"/>
        <c:lblAlgn val="ctr"/>
        <c:lblOffset val="100"/>
        <c:tickLblSkip val="1"/>
        <c:tickMarkSkip val="1"/>
      </c:catAx>
      <c:valAx>
        <c:axId val="19504448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9492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72530690395646"/>
          <c:y val="0.15080488927885738"/>
          <c:w val="0.23050173463376319"/>
          <c:h val="0.66994723715557236"/>
        </c:manualLayout>
      </c:layout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Зачислено в образовательное</a:t>
            </a:r>
            <a:r>
              <a:rPr lang="ru-RU" sz="1400" baseline="0"/>
              <a:t> учреждение </a:t>
            </a:r>
          </a:p>
          <a:p>
            <a:pPr>
              <a:defRPr/>
            </a:pPr>
            <a:r>
              <a:rPr lang="ru-RU" sz="1400" baseline="0"/>
              <a:t>в 2018 - 2019 учебном году</a:t>
            </a:r>
            <a:endParaRPr lang="ru-RU" sz="1400"/>
          </a:p>
        </c:rich>
      </c:tx>
      <c:layout/>
    </c:title>
    <c:plotArea>
      <c:layout>
        <c:manualLayout>
          <c:layoutTarget val="inner"/>
          <c:xMode val="edge"/>
          <c:yMode val="edge"/>
          <c:x val="0.11775547408698563"/>
          <c:y val="0.23522881672285489"/>
          <c:w val="0.40588090515971442"/>
          <c:h val="0.674419071587140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Оператор швейного оборудования</c:v>
                </c:pt>
                <c:pt idx="1">
                  <c:v>Мастер отделочных строительных работ</c:v>
                </c:pt>
                <c:pt idx="2">
                  <c:v>Каменщик</c:v>
                </c:pt>
                <c:pt idx="3">
                  <c:v>Пекарь</c:v>
                </c:pt>
                <c:pt idx="4">
                  <c:v>Повар</c:v>
                </c:pt>
                <c:pt idx="5">
                  <c:v>Подсобный рабочий</c:v>
                </c:pt>
                <c:pt idx="6">
                  <c:v>Слесарь по ремонту автомобилей</c:v>
                </c:pt>
                <c:pt idx="7">
                  <c:v>Столяр строительный</c:v>
                </c:pt>
                <c:pt idx="8">
                  <c:v>Электрогазосварщик</c:v>
                </c:pt>
                <c:pt idx="9">
                  <c:v>Электромонтер по ремонту и обслуживанию электрооборудования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27</c:v>
                </c:pt>
                <c:pt idx="1">
                  <c:v>26</c:v>
                </c:pt>
                <c:pt idx="2">
                  <c:v>23</c:v>
                </c:pt>
                <c:pt idx="3">
                  <c:v>24</c:v>
                </c:pt>
                <c:pt idx="4">
                  <c:v>26</c:v>
                </c:pt>
                <c:pt idx="5">
                  <c:v>28</c:v>
                </c:pt>
                <c:pt idx="6">
                  <c:v>26</c:v>
                </c:pt>
                <c:pt idx="7">
                  <c:v>29</c:v>
                </c:pt>
                <c:pt idx="8">
                  <c:v>58</c:v>
                </c:pt>
                <c:pt idx="9">
                  <c:v>27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lnSpc>
                <a:spcPct val="100000"/>
              </a:lnSpc>
              <a:defRPr sz="1100" spc="0" baseline="0"/>
            </a:pPr>
            <a:endParaRPr lang="ru-RU"/>
          </a:p>
        </c:txPr>
      </c:legendEntry>
      <c:layout>
        <c:manualLayout>
          <c:xMode val="edge"/>
          <c:yMode val="edge"/>
          <c:x val="0.54327678758786158"/>
          <c:y val="0.16573655148245203"/>
          <c:w val="0.44456088131112048"/>
          <c:h val="0.8185618638531057"/>
        </c:manualLayout>
      </c:layout>
      <c:txPr>
        <a:bodyPr/>
        <a:lstStyle/>
        <a:p>
          <a:pPr>
            <a:lnSpc>
              <a:spcPct val="100000"/>
            </a:lnSpc>
            <a:defRPr sz="900" spc="0" baseline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0"/>
      <c:perspective val="10"/>
    </c:view3D>
    <c:plotArea>
      <c:layout>
        <c:manualLayout>
          <c:layoutTarget val="inner"/>
          <c:xMode val="edge"/>
          <c:yMode val="edge"/>
          <c:x val="8.1830570210200723E-2"/>
          <c:y val="5.9739142776644445E-2"/>
          <c:w val="0.60892352136370365"/>
          <c:h val="0.765491601685391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Контрольные цифры приема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 </c:v>
                </c:pt>
                <c:pt idx="1">
                  <c:v>2016 - 2017 </c:v>
                </c:pt>
                <c:pt idx="2">
                  <c:v>2017 - 2018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250</c:v>
                </c:pt>
                <c:pt idx="1">
                  <c:v>275</c:v>
                </c:pt>
                <c:pt idx="2">
                  <c:v>275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Фактически выпущено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 </c:v>
                </c:pt>
                <c:pt idx="1">
                  <c:v>2016 - 2017 </c:v>
                </c:pt>
                <c:pt idx="2">
                  <c:v>2017 - 2018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271</c:v>
                </c:pt>
                <c:pt idx="1">
                  <c:v>292</c:v>
                </c:pt>
                <c:pt idx="2">
                  <c:v>277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Трудоустроены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2015 - 2016 </c:v>
                </c:pt>
                <c:pt idx="1">
                  <c:v>2016 - 2017 </c:v>
                </c:pt>
                <c:pt idx="2">
                  <c:v>2017 - 2018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</c:v>
                </c:pt>
                <c:pt idx="1">
                  <c:v>25</c:v>
                </c:pt>
                <c:pt idx="2">
                  <c:v>48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Трудоустроены по специальности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2015 - 2016 </c:v>
                </c:pt>
                <c:pt idx="1">
                  <c:v>2016 - 2017 </c:v>
                </c:pt>
                <c:pt idx="2">
                  <c:v>2017 - 2018 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shape val="cylinder"/>
        <c:axId val="200931584"/>
        <c:axId val="201089024"/>
        <c:axId val="0"/>
      </c:bar3DChart>
      <c:catAx>
        <c:axId val="200931584"/>
        <c:scaling>
          <c:orientation val="minMax"/>
        </c:scaling>
        <c:axPos val="b"/>
        <c:numFmt formatCode="General" sourceLinked="1"/>
        <c:tickLblPos val="nextTo"/>
        <c:crossAx val="201089024"/>
        <c:crosses val="autoZero"/>
        <c:auto val="1"/>
        <c:lblAlgn val="ctr"/>
        <c:lblOffset val="100"/>
      </c:catAx>
      <c:valAx>
        <c:axId val="201089024"/>
        <c:scaling>
          <c:orientation val="minMax"/>
        </c:scaling>
        <c:axPos val="l"/>
        <c:majorGridlines/>
        <c:numFmt formatCode="General" sourceLinked="1"/>
        <c:tickLblPos val="nextTo"/>
        <c:crossAx val="20093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381416306012591"/>
          <c:y val="0.25653064553371474"/>
          <c:w val="0.28618577804507389"/>
          <c:h val="0.6497388407914616"/>
        </c:manualLayout>
      </c:layout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A9CB8-E5C2-45BF-8E08-4D86A1A868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550387-D997-49F4-BFD4-71CEC2EF27CF}">
      <dgm:prSet phldrT="[Текст]" custT="1"/>
      <dgm:spPr/>
      <dgm:t>
        <a:bodyPr/>
        <a:lstStyle/>
        <a:p>
          <a:r>
            <a:rPr lang="ru-RU" sz="1800" b="1" dirty="0" smtClean="0"/>
            <a:t>Общее собрание</a:t>
          </a:r>
          <a:endParaRPr lang="ru-RU" sz="1800" b="1" dirty="0"/>
        </a:p>
      </dgm:t>
    </dgm:pt>
    <dgm:pt modelId="{0FDA5B13-49C0-478E-8870-C687BAE32600}" type="parTrans" cxnId="{9533CEF2-9D90-40DF-8852-0D6C1D46D4B4}">
      <dgm:prSet/>
      <dgm:spPr/>
      <dgm:t>
        <a:bodyPr/>
        <a:lstStyle/>
        <a:p>
          <a:endParaRPr lang="ru-RU"/>
        </a:p>
      </dgm:t>
    </dgm:pt>
    <dgm:pt modelId="{5F9CAC05-E40C-4DBC-8BBC-B118CE0D73FC}" type="sibTrans" cxnId="{9533CEF2-9D90-40DF-8852-0D6C1D46D4B4}">
      <dgm:prSet/>
      <dgm:spPr/>
      <dgm:t>
        <a:bodyPr/>
        <a:lstStyle/>
        <a:p>
          <a:endParaRPr lang="ru-RU"/>
        </a:p>
      </dgm:t>
    </dgm:pt>
    <dgm:pt modelId="{F7187CD5-AFE4-416D-8B0A-E6BF08E7D798}">
      <dgm:prSet phldrT="[Текст]" custT="1"/>
      <dgm:spPr/>
      <dgm:t>
        <a:bodyPr/>
        <a:lstStyle/>
        <a:p>
          <a:r>
            <a:rPr lang="ru-RU" sz="1800" b="1" dirty="0" smtClean="0"/>
            <a:t>Педагогический совет</a:t>
          </a:r>
          <a:endParaRPr lang="ru-RU" sz="1800" b="1" dirty="0"/>
        </a:p>
      </dgm:t>
    </dgm:pt>
    <dgm:pt modelId="{A9E48D78-E484-4758-A18E-126FDC7FABDF}" type="parTrans" cxnId="{B90ABD08-0555-440B-AE2A-EE56C2F7D65D}">
      <dgm:prSet/>
      <dgm:spPr/>
      <dgm:t>
        <a:bodyPr/>
        <a:lstStyle/>
        <a:p>
          <a:endParaRPr lang="ru-RU"/>
        </a:p>
      </dgm:t>
    </dgm:pt>
    <dgm:pt modelId="{C74177FC-1AEB-448F-B160-927AADD9D344}" type="sibTrans" cxnId="{B90ABD08-0555-440B-AE2A-EE56C2F7D65D}">
      <dgm:prSet/>
      <dgm:spPr/>
      <dgm:t>
        <a:bodyPr/>
        <a:lstStyle/>
        <a:p>
          <a:endParaRPr lang="ru-RU"/>
        </a:p>
      </dgm:t>
    </dgm:pt>
    <dgm:pt modelId="{75413BDB-9845-49D3-AD0D-E60EC1AFFE2E}">
      <dgm:prSet phldrT="[Текст]" custT="1"/>
      <dgm:spPr/>
      <dgm:t>
        <a:bodyPr/>
        <a:lstStyle/>
        <a:p>
          <a:r>
            <a:rPr lang="ru-RU" sz="1800" b="1" dirty="0" smtClean="0"/>
            <a:t>Директор</a:t>
          </a:r>
          <a:endParaRPr lang="ru-RU" sz="1800" b="1" dirty="0"/>
        </a:p>
      </dgm:t>
    </dgm:pt>
    <dgm:pt modelId="{A8217DFF-4CB1-418B-AFE4-FA8AB9F944D1}" type="parTrans" cxnId="{172CE56C-8B3B-4592-AD2C-7EB9605D8644}">
      <dgm:prSet/>
      <dgm:spPr/>
      <dgm:t>
        <a:bodyPr/>
        <a:lstStyle/>
        <a:p>
          <a:endParaRPr lang="ru-RU"/>
        </a:p>
      </dgm:t>
    </dgm:pt>
    <dgm:pt modelId="{80A01A8C-D7A6-45F8-9975-9D7507DDE4C3}" type="sibTrans" cxnId="{172CE56C-8B3B-4592-AD2C-7EB9605D8644}">
      <dgm:prSet/>
      <dgm:spPr/>
      <dgm:t>
        <a:bodyPr/>
        <a:lstStyle/>
        <a:p>
          <a:endParaRPr lang="ru-RU"/>
        </a:p>
      </dgm:t>
    </dgm:pt>
    <dgm:pt modelId="{44B76470-67BA-4266-8E50-11230A1E380D}">
      <dgm:prSet phldrT="[Текст]" custT="1"/>
      <dgm:spPr/>
      <dgm:t>
        <a:bodyPr/>
        <a:lstStyle/>
        <a:p>
          <a:r>
            <a:rPr lang="ru-RU" sz="1600" b="1" dirty="0" smtClean="0"/>
            <a:t>Заместитель директора по учебно-производственной работе</a:t>
          </a:r>
          <a:endParaRPr lang="ru-RU" sz="1600" b="1" dirty="0"/>
        </a:p>
      </dgm:t>
    </dgm:pt>
    <dgm:pt modelId="{F404FE13-5C60-4F3C-B74D-0E1283A7CAC1}" type="parTrans" cxnId="{C92D9085-ED06-470F-8184-B7B2483757B9}">
      <dgm:prSet/>
      <dgm:spPr/>
      <dgm:t>
        <a:bodyPr/>
        <a:lstStyle/>
        <a:p>
          <a:endParaRPr lang="ru-RU"/>
        </a:p>
      </dgm:t>
    </dgm:pt>
    <dgm:pt modelId="{B7C3A031-6F7B-4546-83D3-B64531E0FB9C}" type="sibTrans" cxnId="{C92D9085-ED06-470F-8184-B7B2483757B9}">
      <dgm:prSet/>
      <dgm:spPr/>
      <dgm:t>
        <a:bodyPr/>
        <a:lstStyle/>
        <a:p>
          <a:endParaRPr lang="ru-RU"/>
        </a:p>
      </dgm:t>
    </dgm:pt>
    <dgm:pt modelId="{BD61CFA9-5533-460E-AC21-61D8DC34B2D8}">
      <dgm:prSet phldrT="[Текст]" custT="1"/>
      <dgm:spPr/>
      <dgm:t>
        <a:bodyPr/>
        <a:lstStyle/>
        <a:p>
          <a:r>
            <a:rPr lang="ru-RU" sz="1800" b="1" dirty="0" smtClean="0"/>
            <a:t>Главный бухгалтер</a:t>
          </a:r>
          <a:endParaRPr lang="ru-RU" sz="1800" b="1" dirty="0"/>
        </a:p>
      </dgm:t>
    </dgm:pt>
    <dgm:pt modelId="{4422DF2F-265C-4E16-A5B1-E05AD34AFF4A}" type="parTrans" cxnId="{BADA60E8-4D82-4D21-A46D-53D63BCEFDFF}">
      <dgm:prSet/>
      <dgm:spPr/>
      <dgm:t>
        <a:bodyPr/>
        <a:lstStyle/>
        <a:p>
          <a:endParaRPr lang="ru-RU"/>
        </a:p>
      </dgm:t>
    </dgm:pt>
    <dgm:pt modelId="{7C94BBB5-A821-47FB-A4FD-BB18DBB735E5}" type="sibTrans" cxnId="{BADA60E8-4D82-4D21-A46D-53D63BCEFDFF}">
      <dgm:prSet/>
      <dgm:spPr/>
      <dgm:t>
        <a:bodyPr/>
        <a:lstStyle/>
        <a:p>
          <a:endParaRPr lang="ru-RU"/>
        </a:p>
      </dgm:t>
    </dgm:pt>
    <dgm:pt modelId="{CF3787B5-5534-45EE-9FCA-BC3E99677A1D}">
      <dgm:prSet phldrT="[Текст]" custT="1"/>
      <dgm:spPr/>
      <dgm:t>
        <a:bodyPr/>
        <a:lstStyle/>
        <a:p>
          <a:r>
            <a:rPr lang="ru-RU" sz="1800" b="1" dirty="0" smtClean="0"/>
            <a:t>Обучающиеся</a:t>
          </a:r>
          <a:endParaRPr lang="ru-RU" sz="1800" b="1" dirty="0"/>
        </a:p>
      </dgm:t>
    </dgm:pt>
    <dgm:pt modelId="{CFBD71A0-A69D-4F92-AA77-7116E081F914}" type="parTrans" cxnId="{C2BE5BE2-7724-4FA3-A6E4-6466AFE4EE48}">
      <dgm:prSet/>
      <dgm:spPr/>
      <dgm:t>
        <a:bodyPr/>
        <a:lstStyle/>
        <a:p>
          <a:endParaRPr lang="ru-RU"/>
        </a:p>
      </dgm:t>
    </dgm:pt>
    <dgm:pt modelId="{1460A4A0-5AA7-46FD-B7B2-A039398C69EA}" type="sibTrans" cxnId="{C2BE5BE2-7724-4FA3-A6E4-6466AFE4EE48}">
      <dgm:prSet/>
      <dgm:spPr/>
      <dgm:t>
        <a:bodyPr/>
        <a:lstStyle/>
        <a:p>
          <a:endParaRPr lang="ru-RU"/>
        </a:p>
      </dgm:t>
    </dgm:pt>
    <dgm:pt modelId="{BA70EA49-AB25-4A40-B5EF-82761D2843F7}">
      <dgm:prSet phldrT="[Текст]" custT="1"/>
      <dgm:spPr/>
      <dgm:t>
        <a:bodyPr/>
        <a:lstStyle/>
        <a:p>
          <a:r>
            <a:rPr lang="ru-RU" sz="1800" b="1" dirty="0" smtClean="0"/>
            <a:t>Преподаватели, мастера производственного обучения</a:t>
          </a:r>
          <a:endParaRPr lang="ru-RU" sz="1800" b="1" dirty="0"/>
        </a:p>
      </dgm:t>
    </dgm:pt>
    <dgm:pt modelId="{943B169E-D934-446A-917D-A71D7C19CF0D}" type="parTrans" cxnId="{17672E0D-1992-42B1-95B1-CBF9305937B7}">
      <dgm:prSet/>
      <dgm:spPr/>
      <dgm:t>
        <a:bodyPr/>
        <a:lstStyle/>
        <a:p>
          <a:endParaRPr lang="ru-RU"/>
        </a:p>
      </dgm:t>
    </dgm:pt>
    <dgm:pt modelId="{5A11A5AD-FCEE-40A4-8626-6050FB858916}" type="sibTrans" cxnId="{17672E0D-1992-42B1-95B1-CBF9305937B7}">
      <dgm:prSet/>
      <dgm:spPr/>
      <dgm:t>
        <a:bodyPr/>
        <a:lstStyle/>
        <a:p>
          <a:endParaRPr lang="ru-RU"/>
        </a:p>
      </dgm:t>
    </dgm:pt>
    <dgm:pt modelId="{7943E5FD-D206-48CF-A358-09A84F897484}" type="pres">
      <dgm:prSet presAssocID="{3A4A9CB8-E5C2-45BF-8E08-4D86A1A868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DEBA20-C9D2-4356-85FC-55F0CD96BB3E}" type="pres">
      <dgm:prSet presAssocID="{D9550387-D997-49F4-BFD4-71CEC2EF27CF}" presName="node" presStyleLbl="node1" presStyleIdx="0" presStyleCnt="7" custScaleX="111193" custScaleY="70975" custLinFactNeighborX="-28318" custLinFactNeighborY="-24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5C9F7-E2A8-4880-9992-C27FEEA23A85}" type="pres">
      <dgm:prSet presAssocID="{5F9CAC05-E40C-4DBC-8BBC-B118CE0D73FC}" presName="sibTrans" presStyleCnt="0"/>
      <dgm:spPr/>
    </dgm:pt>
    <dgm:pt modelId="{1021C29D-28B1-4321-9CE2-8F5ED57B6927}" type="pres">
      <dgm:prSet presAssocID="{F7187CD5-AFE4-416D-8B0A-E6BF08E7D798}" presName="node" presStyleLbl="node1" presStyleIdx="1" presStyleCnt="7" custScaleX="137677" custScaleY="72855" custLinFactNeighborX="51641" custLinFactNeighborY="-19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166DF-C591-4207-991C-307F56CC4573}" type="pres">
      <dgm:prSet presAssocID="{C74177FC-1AEB-448F-B160-927AADD9D344}" presName="sibTrans" presStyleCnt="0"/>
      <dgm:spPr/>
    </dgm:pt>
    <dgm:pt modelId="{4F42F818-DA86-4D87-9EA4-5F2EC19A5500}" type="pres">
      <dgm:prSet presAssocID="{75413BDB-9845-49D3-AD0D-E60EC1AFFE2E}" presName="node" presStyleLbl="node1" presStyleIdx="2" presStyleCnt="7" custScaleX="111110" custScaleY="46215" custLinFactX="3865" custLinFactNeighborX="100000" custLinFactNeighborY="-41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9A52E-2171-4F3F-9E68-7C5AF40833E1}" type="pres">
      <dgm:prSet presAssocID="{80A01A8C-D7A6-45F8-9975-9D7507DDE4C3}" presName="sibTrans" presStyleCnt="0"/>
      <dgm:spPr/>
    </dgm:pt>
    <dgm:pt modelId="{37E094A9-B159-48D5-A5A3-3C43FC28AD1A}" type="pres">
      <dgm:prSet presAssocID="{44B76470-67BA-4266-8E50-11230A1E380D}" presName="node" presStyleLbl="node1" presStyleIdx="3" presStyleCnt="7" custScaleX="90174" custScaleY="79101" custLinFactX="-9041" custLinFactNeighborX="-100000" custLinFactNeighborY="31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A880D-BC14-4CBA-9CF6-B208752B067A}" type="pres">
      <dgm:prSet presAssocID="{B7C3A031-6F7B-4546-83D3-B64531E0FB9C}" presName="sibTrans" presStyleCnt="0"/>
      <dgm:spPr/>
    </dgm:pt>
    <dgm:pt modelId="{1D43008E-7C7D-40B6-AA50-EE0A92A164F4}" type="pres">
      <dgm:prSet presAssocID="{BD61CFA9-5533-460E-AC21-61D8DC34B2D8}" presName="node" presStyleLbl="node1" presStyleIdx="4" presStyleCnt="7" custScaleY="86499" custLinFactNeighborX="-4203" custLinFactNeighborY="24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525E7-0E51-4FBF-84B2-E05263924796}" type="pres">
      <dgm:prSet presAssocID="{7C94BBB5-A821-47FB-A4FD-BB18DBB735E5}" presName="sibTrans" presStyleCnt="0"/>
      <dgm:spPr/>
    </dgm:pt>
    <dgm:pt modelId="{73C0A416-357D-4293-852E-F58E2D9279AB}" type="pres">
      <dgm:prSet presAssocID="{CF3787B5-5534-45EE-9FCA-BC3E99677A1D}" presName="node" presStyleLbl="node1" presStyleIdx="5" presStyleCnt="7" custScaleX="172222" custScaleY="39710" custLinFactNeighborX="4855" custLinFactNeighborY="64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C16C2-E381-42AD-A334-F61C9722F197}" type="pres">
      <dgm:prSet presAssocID="{1460A4A0-5AA7-46FD-B7B2-A039398C69EA}" presName="sibTrans" presStyleCnt="0"/>
      <dgm:spPr/>
    </dgm:pt>
    <dgm:pt modelId="{C436963C-859B-4D00-B688-767B7CE7CA1D}" type="pres">
      <dgm:prSet presAssocID="{BA70EA49-AB25-4A40-B5EF-82761D2843F7}" presName="node" presStyleLbl="node1" presStyleIdx="6" presStyleCnt="7" custScaleX="320000" custScaleY="38890" custLinFactNeighborX="-4177" custLinFactNeighborY="-37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9EDD5D-1E89-4D91-8DC9-A10A85A245CE}" type="presOf" srcId="{BA70EA49-AB25-4A40-B5EF-82761D2843F7}" destId="{C436963C-859B-4D00-B688-767B7CE7CA1D}" srcOrd="0" destOrd="0" presId="urn:microsoft.com/office/officeart/2005/8/layout/default"/>
    <dgm:cxn modelId="{7743FDE2-1098-4DB6-B5BE-6DC7228771AC}" type="presOf" srcId="{75413BDB-9845-49D3-AD0D-E60EC1AFFE2E}" destId="{4F42F818-DA86-4D87-9EA4-5F2EC19A5500}" srcOrd="0" destOrd="0" presId="urn:microsoft.com/office/officeart/2005/8/layout/default"/>
    <dgm:cxn modelId="{D2F0EAEB-CF36-45EA-9412-9D5D2AA1C6C6}" type="presOf" srcId="{BD61CFA9-5533-460E-AC21-61D8DC34B2D8}" destId="{1D43008E-7C7D-40B6-AA50-EE0A92A164F4}" srcOrd="0" destOrd="0" presId="urn:microsoft.com/office/officeart/2005/8/layout/default"/>
    <dgm:cxn modelId="{2A7B8BA0-8B94-422E-AFB4-A3742567A2D6}" type="presOf" srcId="{44B76470-67BA-4266-8E50-11230A1E380D}" destId="{37E094A9-B159-48D5-A5A3-3C43FC28AD1A}" srcOrd="0" destOrd="0" presId="urn:microsoft.com/office/officeart/2005/8/layout/default"/>
    <dgm:cxn modelId="{6053F32D-6592-416C-8228-132C2F333214}" type="presOf" srcId="{D9550387-D997-49F4-BFD4-71CEC2EF27CF}" destId="{FADEBA20-C9D2-4356-85FC-55F0CD96BB3E}" srcOrd="0" destOrd="0" presId="urn:microsoft.com/office/officeart/2005/8/layout/default"/>
    <dgm:cxn modelId="{00A51ABA-BCFF-446C-B36B-23A882E3AD2D}" type="presOf" srcId="{CF3787B5-5534-45EE-9FCA-BC3E99677A1D}" destId="{73C0A416-357D-4293-852E-F58E2D9279AB}" srcOrd="0" destOrd="0" presId="urn:microsoft.com/office/officeart/2005/8/layout/default"/>
    <dgm:cxn modelId="{BADA60E8-4D82-4D21-A46D-53D63BCEFDFF}" srcId="{3A4A9CB8-E5C2-45BF-8E08-4D86A1A86872}" destId="{BD61CFA9-5533-460E-AC21-61D8DC34B2D8}" srcOrd="4" destOrd="0" parTransId="{4422DF2F-265C-4E16-A5B1-E05AD34AFF4A}" sibTransId="{7C94BBB5-A821-47FB-A4FD-BB18DBB735E5}"/>
    <dgm:cxn modelId="{C92D9085-ED06-470F-8184-B7B2483757B9}" srcId="{3A4A9CB8-E5C2-45BF-8E08-4D86A1A86872}" destId="{44B76470-67BA-4266-8E50-11230A1E380D}" srcOrd="3" destOrd="0" parTransId="{F404FE13-5C60-4F3C-B74D-0E1283A7CAC1}" sibTransId="{B7C3A031-6F7B-4546-83D3-B64531E0FB9C}"/>
    <dgm:cxn modelId="{9533CEF2-9D90-40DF-8852-0D6C1D46D4B4}" srcId="{3A4A9CB8-E5C2-45BF-8E08-4D86A1A86872}" destId="{D9550387-D997-49F4-BFD4-71CEC2EF27CF}" srcOrd="0" destOrd="0" parTransId="{0FDA5B13-49C0-478E-8870-C687BAE32600}" sibTransId="{5F9CAC05-E40C-4DBC-8BBC-B118CE0D73FC}"/>
    <dgm:cxn modelId="{17672E0D-1992-42B1-95B1-CBF9305937B7}" srcId="{3A4A9CB8-E5C2-45BF-8E08-4D86A1A86872}" destId="{BA70EA49-AB25-4A40-B5EF-82761D2843F7}" srcOrd="6" destOrd="0" parTransId="{943B169E-D934-446A-917D-A71D7C19CF0D}" sibTransId="{5A11A5AD-FCEE-40A4-8626-6050FB858916}"/>
    <dgm:cxn modelId="{172CE56C-8B3B-4592-AD2C-7EB9605D8644}" srcId="{3A4A9CB8-E5C2-45BF-8E08-4D86A1A86872}" destId="{75413BDB-9845-49D3-AD0D-E60EC1AFFE2E}" srcOrd="2" destOrd="0" parTransId="{A8217DFF-4CB1-418B-AFE4-FA8AB9F944D1}" sibTransId="{80A01A8C-D7A6-45F8-9975-9D7507DDE4C3}"/>
    <dgm:cxn modelId="{EAFBF13F-4E84-4B24-B749-D51F7BC70881}" type="presOf" srcId="{F7187CD5-AFE4-416D-8B0A-E6BF08E7D798}" destId="{1021C29D-28B1-4321-9CE2-8F5ED57B6927}" srcOrd="0" destOrd="0" presId="urn:microsoft.com/office/officeart/2005/8/layout/default"/>
    <dgm:cxn modelId="{C2BE5BE2-7724-4FA3-A6E4-6466AFE4EE48}" srcId="{3A4A9CB8-E5C2-45BF-8E08-4D86A1A86872}" destId="{CF3787B5-5534-45EE-9FCA-BC3E99677A1D}" srcOrd="5" destOrd="0" parTransId="{CFBD71A0-A69D-4F92-AA77-7116E081F914}" sibTransId="{1460A4A0-5AA7-46FD-B7B2-A039398C69EA}"/>
    <dgm:cxn modelId="{C5FE73B4-C85E-42E5-B0ED-15BB84F5B0FA}" type="presOf" srcId="{3A4A9CB8-E5C2-45BF-8E08-4D86A1A86872}" destId="{7943E5FD-D206-48CF-A358-09A84F897484}" srcOrd="0" destOrd="0" presId="urn:microsoft.com/office/officeart/2005/8/layout/default"/>
    <dgm:cxn modelId="{B90ABD08-0555-440B-AE2A-EE56C2F7D65D}" srcId="{3A4A9CB8-E5C2-45BF-8E08-4D86A1A86872}" destId="{F7187CD5-AFE4-416D-8B0A-E6BF08E7D798}" srcOrd="1" destOrd="0" parTransId="{A9E48D78-E484-4758-A18E-126FDC7FABDF}" sibTransId="{C74177FC-1AEB-448F-B160-927AADD9D344}"/>
    <dgm:cxn modelId="{84CC4290-0EF6-42ED-B477-CFB0CCC52E6E}" type="presParOf" srcId="{7943E5FD-D206-48CF-A358-09A84F897484}" destId="{FADEBA20-C9D2-4356-85FC-55F0CD96BB3E}" srcOrd="0" destOrd="0" presId="urn:microsoft.com/office/officeart/2005/8/layout/default"/>
    <dgm:cxn modelId="{F919B73E-CF9F-442B-9027-1D35E0723C69}" type="presParOf" srcId="{7943E5FD-D206-48CF-A358-09A84F897484}" destId="{E4D5C9F7-E2A8-4880-9992-C27FEEA23A85}" srcOrd="1" destOrd="0" presId="urn:microsoft.com/office/officeart/2005/8/layout/default"/>
    <dgm:cxn modelId="{2E9EE8E7-BD12-4383-A4CA-70B0E4A72A70}" type="presParOf" srcId="{7943E5FD-D206-48CF-A358-09A84F897484}" destId="{1021C29D-28B1-4321-9CE2-8F5ED57B6927}" srcOrd="2" destOrd="0" presId="urn:microsoft.com/office/officeart/2005/8/layout/default"/>
    <dgm:cxn modelId="{06626663-AC60-4FD5-9B69-204645FE528C}" type="presParOf" srcId="{7943E5FD-D206-48CF-A358-09A84F897484}" destId="{CB7166DF-C591-4207-991C-307F56CC4573}" srcOrd="3" destOrd="0" presId="urn:microsoft.com/office/officeart/2005/8/layout/default"/>
    <dgm:cxn modelId="{FE227357-3087-48FE-80DF-9E2EA5C1F73A}" type="presParOf" srcId="{7943E5FD-D206-48CF-A358-09A84F897484}" destId="{4F42F818-DA86-4D87-9EA4-5F2EC19A5500}" srcOrd="4" destOrd="0" presId="urn:microsoft.com/office/officeart/2005/8/layout/default"/>
    <dgm:cxn modelId="{0B5AA735-89D1-443B-9080-2AD3C7676213}" type="presParOf" srcId="{7943E5FD-D206-48CF-A358-09A84F897484}" destId="{B109A52E-2171-4F3F-9E68-7C5AF40833E1}" srcOrd="5" destOrd="0" presId="urn:microsoft.com/office/officeart/2005/8/layout/default"/>
    <dgm:cxn modelId="{01081321-9170-4939-B556-0D53C2D0D9C8}" type="presParOf" srcId="{7943E5FD-D206-48CF-A358-09A84F897484}" destId="{37E094A9-B159-48D5-A5A3-3C43FC28AD1A}" srcOrd="6" destOrd="0" presId="urn:microsoft.com/office/officeart/2005/8/layout/default"/>
    <dgm:cxn modelId="{8FE440C9-BD46-4A39-9805-1AB8876A08EA}" type="presParOf" srcId="{7943E5FD-D206-48CF-A358-09A84F897484}" destId="{4EFA880D-BC14-4CBA-9CF6-B208752B067A}" srcOrd="7" destOrd="0" presId="urn:microsoft.com/office/officeart/2005/8/layout/default"/>
    <dgm:cxn modelId="{5288C07A-81B0-4B68-AC64-264297D5AD46}" type="presParOf" srcId="{7943E5FD-D206-48CF-A358-09A84F897484}" destId="{1D43008E-7C7D-40B6-AA50-EE0A92A164F4}" srcOrd="8" destOrd="0" presId="urn:microsoft.com/office/officeart/2005/8/layout/default"/>
    <dgm:cxn modelId="{11F19718-410C-4515-A5AF-6A9E4E881BA6}" type="presParOf" srcId="{7943E5FD-D206-48CF-A358-09A84F897484}" destId="{F3C525E7-0E51-4FBF-84B2-E05263924796}" srcOrd="9" destOrd="0" presId="urn:microsoft.com/office/officeart/2005/8/layout/default"/>
    <dgm:cxn modelId="{CBEC8A02-DF04-4B69-BFD8-D6EAA6FB432E}" type="presParOf" srcId="{7943E5FD-D206-48CF-A358-09A84F897484}" destId="{73C0A416-357D-4293-852E-F58E2D9279AB}" srcOrd="10" destOrd="0" presId="urn:microsoft.com/office/officeart/2005/8/layout/default"/>
    <dgm:cxn modelId="{4518BFD5-CDB8-4750-81A1-EC88BCF1C199}" type="presParOf" srcId="{7943E5FD-D206-48CF-A358-09A84F897484}" destId="{5A1C16C2-E381-42AD-A334-F61C9722F197}" srcOrd="11" destOrd="0" presId="urn:microsoft.com/office/officeart/2005/8/layout/default"/>
    <dgm:cxn modelId="{1B4678E8-7140-463B-8DEA-95C20B726346}" type="presParOf" srcId="{7943E5FD-D206-48CF-A358-09A84F897484}" destId="{C436963C-859B-4D00-B688-767B7CE7CA1D}" srcOrd="1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\\Server-mk\&#1086;&#1073;&#1097;&#1072;&#1103;%20&#1076;&#1083;&#1103;%20&#1074;&#1089;&#1077;&#1093;\&#1063;&#1091;&#1075;&#1072;&#1077;&#1074;&#1089;&#1082;&#1072;&#1103;%20&#1054;.&#1040;\&#1086;&#1090;%20&#1052;&#1045;&#1058;&#1054;&#1044;&#1048;&#1057;&#1058;&#1054;&#1042;\&#1086;&#1090;%20&#1061;&#1072;&#1089;&#1072;&#1085;&#1086;&#1074;&#1086;&#1081;%20&#1057;.&#1040;\&#1054;%20&#1089;&#1072;&#1084;&#1086;&#1086;&#1073;&#1089;&#1083;&#1077;&#1076;&#1086;&#1074;&#1072;&#1085;&#1080;&#1080;.docx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u255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07181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ПУБЛИЧНЫЙ ДОКЛАД </a:t>
            </a:r>
            <a:br>
              <a:rPr lang="ru-RU" b="1" dirty="0" smtClean="0"/>
            </a:br>
            <a:r>
              <a:rPr lang="ru-RU" b="1" dirty="0" smtClean="0"/>
              <a:t>О РЕЗУЛЬТАТАХ ДЕЯТЕЛЬНОСТИ </a:t>
            </a:r>
            <a:br>
              <a:rPr lang="ru-RU" b="1" dirty="0" smtClean="0"/>
            </a:br>
            <a:r>
              <a:rPr lang="ru-RU" b="1" dirty="0" smtClean="0"/>
              <a:t>ЗА 2018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714884"/>
            <a:ext cx="5500726" cy="107157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ФЕДЕРАЛЬНОГО КАЗЕННОГО ПРОФЕССИОНАЛЬНОГО </a:t>
            </a:r>
          </a:p>
          <a:p>
            <a:r>
              <a:rPr lang="ru-RU" b="1" dirty="0" smtClean="0"/>
              <a:t>ОБРАЗОВАТЕЛЬНОГО УЧРЕЖДЕНИЯ № 255 </a:t>
            </a:r>
          </a:p>
          <a:p>
            <a:r>
              <a:rPr lang="ru-RU" b="1" dirty="0" smtClean="0"/>
              <a:t>ФЕДЕРАЛЬНОЙ СЛУЖБЫ ИСПОЛНЕНИЯ НАКАЗАНИЙ</a:t>
            </a:r>
          </a:p>
          <a:p>
            <a:r>
              <a:rPr lang="ru-RU" b="1" dirty="0" smtClean="0"/>
              <a:t>(ФКП образовательное учреждение № 255)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Динамика результатов квалификационных работ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34" y="500042"/>
            <a:ext cx="7643866" cy="714356"/>
          </a:xfrm>
        </p:spPr>
        <p:txBody>
          <a:bodyPr>
            <a:normAutofit fontScale="90000"/>
          </a:bodyPr>
          <a:lstStyle/>
          <a:p>
            <a:r>
              <a:rPr lang="ru-RU" sz="3900" dirty="0" smtClean="0"/>
              <a:t>Контрольные цифры приема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769672"/>
          <a:ext cx="8501121" cy="266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709"/>
                <a:gridCol w="2051995"/>
                <a:gridCol w="2074648"/>
                <a:gridCol w="1395637"/>
                <a:gridCol w="1000132"/>
              </a:tblGrid>
              <a:tr h="1016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Контрольные цифры приема (чел.)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на обучение (чел.)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Фактически выпущено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68580" marR="68580" marT="0" marB="0"/>
                </a:tc>
              </a:tr>
              <a:tr h="29057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(чел.)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309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 – 2018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287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277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– 2019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294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(на 01.04.2019)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Объект 174"/>
          <p:cNvGraphicFramePr/>
          <p:nvPr/>
        </p:nvGraphicFramePr>
        <p:xfrm>
          <a:off x="857224" y="3571876"/>
          <a:ext cx="7786742" cy="286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00760" y="214290"/>
            <a:ext cx="2643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Контрольные цифры приема на 2018 – 2019 учебный год: 275 чел.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214422"/>
          <a:ext cx="792961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900" dirty="0" smtClean="0"/>
              <a:t>Трудоустройство выпускников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17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803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Учебный год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Выпущено (чел.)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Фактически трудоустроено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(чел.)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2015 – 2016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271</a:t>
                      </a:r>
                      <a:endParaRPr lang="ru-RU" sz="20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18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2016 – 2017 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292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25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9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2017 – 2018 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277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48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</a:rPr>
                        <a:t>17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785786" y="3357562"/>
          <a:ext cx="7572428" cy="2358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 государственной итоговой аттестации и итоговой аттестации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868368"/>
          <a:ext cx="8643998" cy="598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857256"/>
                <a:gridCol w="2944271"/>
                <a:gridCol w="845423"/>
                <a:gridCol w="1166142"/>
                <a:gridCol w="902080"/>
                <a:gridCol w="1357322"/>
              </a:tblGrid>
              <a:tr h="106543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группы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Код профессии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Профессия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Уровень образования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Нормативный срок обучения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Принято на обучение (чел.)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Выпущено с документами об образовании (чел.)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17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08.01.08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Мастер отделочных строительных работ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0290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6-17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29.01.08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Оператор швейного оборудования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мес.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617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8-17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12478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Изготовитель художественных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изделий из дерева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мес.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617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6-17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16185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Оператор швейного оборудования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409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9-17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16472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Пекарь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 мес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6532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7-17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16675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Повар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мес.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6532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12-17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16771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Подсобный рабочий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 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025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18511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Слесарь по ремонту автомобилей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025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10-17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18511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Слесарь по ремонту автомобилей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 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484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3-17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18880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Столяр строительный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308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19756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Электрогазосварщик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9263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19861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Электромонтер по ремонту и обслуживанию электрооборудования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 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9263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11-17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19861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Электромонтер по ремонту и обслуживанию электрооборудования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 мес.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891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291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277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900" dirty="0" smtClean="0"/>
              <a:t>Результаты подготовки выпускников  </a:t>
            </a:r>
            <a:br>
              <a:rPr lang="ru-RU" sz="3900" dirty="0" smtClean="0"/>
            </a:br>
            <a:r>
              <a:rPr lang="ru-RU" sz="3900" dirty="0" smtClean="0"/>
              <a:t>(сводная информация по всем специальностям)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8858308" cy="319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642942"/>
                <a:gridCol w="642942"/>
                <a:gridCol w="642942"/>
                <a:gridCol w="571504"/>
                <a:gridCol w="331215"/>
                <a:gridCol w="805300"/>
                <a:gridCol w="805300"/>
                <a:gridCol w="805300"/>
                <a:gridCol w="805300"/>
                <a:gridCol w="805300"/>
              </a:tblGrid>
              <a:tr h="54761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образования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Оценка за выпускной квалификационный экзамен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Разряд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Документ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об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61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Установленный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Пониженный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Диплом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Свидетельство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83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Среднее профессиональное образование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3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383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Профессиональное обучение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2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Сравнительный анализ подготовки выпускников за 3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715440" cy="316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6"/>
                <a:gridCol w="714380"/>
                <a:gridCol w="1000132"/>
                <a:gridCol w="642942"/>
                <a:gridCol w="642942"/>
                <a:gridCol w="642942"/>
                <a:gridCol w="500064"/>
                <a:gridCol w="857256"/>
                <a:gridCol w="714380"/>
                <a:gridCol w="642946"/>
              </a:tblGrid>
              <a:tr h="3952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Уровень образования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Кол-во выпускников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Оценки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 успеваемости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 качества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28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Среднее профессиональное образование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4,6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28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28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28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4,1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28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28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воспитательной работы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500462"/>
          </a:xfrm>
        </p:spPr>
        <p:txBody>
          <a:bodyPr/>
          <a:lstStyle/>
          <a:p>
            <a:r>
              <a:rPr lang="ru-RU" dirty="0" smtClean="0"/>
              <a:t>Духовно-нравственное;</a:t>
            </a:r>
          </a:p>
          <a:p>
            <a:r>
              <a:rPr lang="ru-RU" dirty="0" smtClean="0"/>
              <a:t>Правовое;</a:t>
            </a:r>
          </a:p>
          <a:p>
            <a:r>
              <a:rPr lang="ru-RU" dirty="0" smtClean="0"/>
              <a:t>Трудовое;</a:t>
            </a:r>
          </a:p>
          <a:p>
            <a:r>
              <a:rPr lang="ru-RU" dirty="0" smtClean="0"/>
              <a:t>Патриотическое;</a:t>
            </a:r>
          </a:p>
          <a:p>
            <a:r>
              <a:rPr lang="ru-RU" dirty="0" smtClean="0"/>
              <a:t>Художественно-эстетическое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r>
              <a:rPr lang="ru-RU" sz="3000" dirty="0" smtClean="0"/>
              <a:t>Показатели деятельности образовательного учреждения на 01.04.2019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15436" cy="515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6000792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6282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6282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студентов (курсантов), обучающихся по образовательным программам подготовки квалифицированных рабочих, служащих, в том числе: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 очной форме обучения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студентов (курсантов), обучающихся по образовательным программам подготовки специалистов среднего звена, в том числе: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 человек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реализуемых образовательных программ среднего профессионального образования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единицы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 студентов (курсантов), зачисленных на первый курс на очную форму обучения, за отчетный период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53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студентов (курсантов) из числа инвалидов и обучающихся с ограниченными возможностями здоровья, в общей численности студентов (курсантов)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выпускников, прошедших государственную итоговую аттестацию и получивших оценки "хорошо" и "отлично", в общей численности выпускников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31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человек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785794"/>
          <a:ext cx="8715436" cy="503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6000792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студентов (курсантов), ставших победителями и призерами олимпиад, конкурсов профессионального мастерства федерального и международного уровней, в общей численности студентов (курсантов)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 человек/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студентов (курсантов), обучающихся по очной форме обучения, получающих государственную академическую стипендию, в общей численности студентов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 человек/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0 %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педагогических работников в общей численности работников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педагогических работников, имеющих высшее образование, в общей численности педагогических работников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педагогических работников, которым по результатам аттестации присвоена квалификационная категория, в общей численности педагогических работников, в том числе: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1.11.1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человека/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1.11.2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Первая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Общие сведения об учреждении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Наименование ОУ: федеральное казенное профессиональное образовательное учреждение № 255 Федеральной службы исполнения наказаний</a:t>
            </a:r>
          </a:p>
          <a:p>
            <a:r>
              <a:rPr lang="ru-RU" sz="1900" dirty="0" smtClean="0"/>
              <a:t>Юридический адрес: Российская Федерация, 628422, Ханты-Мансийский автономный округ – </a:t>
            </a:r>
            <a:r>
              <a:rPr lang="ru-RU" sz="1900" dirty="0" err="1" smtClean="0"/>
              <a:t>Югра</a:t>
            </a:r>
            <a:r>
              <a:rPr lang="ru-RU" sz="1900" dirty="0" smtClean="0"/>
              <a:t>, г. Сургут, ул. Трудовая, 2, стр. 20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sz="1900" dirty="0" smtClean="0"/>
              <a:t>Год основания ОУ: 1970 год (приказ Тюменского областного управления </a:t>
            </a:r>
            <a:r>
              <a:rPr lang="ru-RU" sz="1900" dirty="0" err="1" smtClean="0"/>
              <a:t>профтехобразования</a:t>
            </a:r>
            <a:r>
              <a:rPr lang="ru-RU" sz="1900" dirty="0" smtClean="0"/>
              <a:t> от 19.02.1970 № 71)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sz="1900" dirty="0" smtClean="0"/>
              <a:t>Лицензия: № 1585, дата выдачи 25.07.2014, срок действия лицензии: бессрочно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sz="1900" dirty="0" smtClean="0"/>
              <a:t>Свидетельство о государственной аккредитации: № 895, дата выдачи 25.11.2014, срок действия до 17.12.2019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sz="1900" dirty="0" smtClean="0"/>
              <a:t>Статус ОУ: казенное учреждение среднего профессионального образования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ru-RU" sz="1900" dirty="0" smtClean="0"/>
              <a:t>Учредитель: Российская Федерация. Функции и полномочия учредителя Учреждения осуществляет Федеральная служба исполнения наказаний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ru-RU" sz="20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71546"/>
          <a:ext cx="8715436" cy="479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6000792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педагогических работников, прошедших повышение квалификации/профессиональную переподготовку за последние 3 года, в общей численности педагогических работников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человека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педагогических работников, участвующих в международных проектах и ассоциациях, в общей численности педагогических работников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человек/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7 %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студентов (курсантов) образовательной организации, обучающихся в филиале образовательной организации (далее - филиал)</a:t>
                      </a:r>
                      <a:r>
                        <a:rPr lang="ru-RU" sz="1400" u="none" strike="noStrike">
                          <a:solidFill>
                            <a:srgbClr val="106BBE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 человек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обучающихся по программам профессиональной подготовки,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1.15.1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 очной форме обучения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1.15.2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 очно-заочной форме обучения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 человек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1.15.3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 заочной форме обучения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 человек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реализуемых образовательных программ профессионального обучения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5483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6000792"/>
                <a:gridCol w="1643074"/>
              </a:tblGrid>
              <a:tr h="816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6282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6282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Финансово-экономическая деятельность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 образовательной организации по всем видам финансового обеспечения (деятельности)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16582,1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Доходы образовательной организации по всем видам финансового обеспечения (деятельности) в расчете на одного педагогического работника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921,2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 образовательной организации из средств от приносящей доход деятельности в расчете на одного педагогического работника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 руб.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среднего заработка педагогического работника в образовательной организации (по всем видам финансового обеспечения (деятельности)) к средней заработной плате по экономике региона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94 %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6282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6282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Общая площадь помещений, в которых осуществляется образовательная деятельность, в расчете на одного студента (курсанта)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5,6 кв.м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компьютеров со сроком эксплуатации не более 5 лет в расчете на одного студента (курсанта)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0,014 единицы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Численность/удельный вес численности студентов (курсантов), проживающих в общежитиях, в общей численности студентов (курсантов), нуждающихся в общежитиях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500042"/>
            <a:ext cx="4572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14876" y="2071678"/>
            <a:ext cx="4286280" cy="3929090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ru-RU" sz="2200" b="1" dirty="0" smtClean="0"/>
              <a:t>ФКП образовательное учреждение </a:t>
            </a:r>
          </a:p>
          <a:p>
            <a:pPr algn="r">
              <a:buNone/>
            </a:pPr>
            <a:r>
              <a:rPr lang="ru-RU" sz="2200" b="1" dirty="0" smtClean="0"/>
              <a:t>№ 255 ФСИН России</a:t>
            </a:r>
          </a:p>
          <a:p>
            <a:pPr algn="r">
              <a:buNone/>
            </a:pPr>
            <a:endParaRPr lang="ru-RU" sz="2200" dirty="0" smtClean="0"/>
          </a:p>
          <a:p>
            <a:pPr algn="r">
              <a:buNone/>
            </a:pPr>
            <a:r>
              <a:rPr lang="ru-RU" sz="1800" b="1" dirty="0" smtClean="0"/>
              <a:t>Адрес: 628422, Ханты-Мансийский автономный округ – </a:t>
            </a:r>
            <a:r>
              <a:rPr lang="ru-RU" sz="1800" b="1" dirty="0" err="1" smtClean="0"/>
              <a:t>Югра</a:t>
            </a:r>
            <a:r>
              <a:rPr lang="ru-RU" sz="1800" b="1" dirty="0" smtClean="0"/>
              <a:t>, г. Сургут, </a:t>
            </a:r>
          </a:p>
          <a:p>
            <a:pPr algn="r">
              <a:buNone/>
            </a:pPr>
            <a:r>
              <a:rPr lang="ru-RU" sz="1800" b="1" dirty="0" smtClean="0"/>
              <a:t>ул. Трудовая, 2, стр. 20</a:t>
            </a:r>
          </a:p>
          <a:p>
            <a:pPr algn="r">
              <a:buNone/>
            </a:pPr>
            <a:endParaRPr lang="ru-RU" sz="1800" b="1" dirty="0" smtClean="0"/>
          </a:p>
          <a:p>
            <a:pPr algn="r">
              <a:buNone/>
            </a:pPr>
            <a:r>
              <a:rPr lang="ru-RU" sz="1800" b="1" dirty="0" smtClean="0"/>
              <a:t>Телефон: 8 (3462) 22-44-97</a:t>
            </a:r>
          </a:p>
          <a:p>
            <a:pPr algn="r">
              <a:buNone/>
            </a:pPr>
            <a:endParaRPr lang="ru-RU" sz="1800" b="1" dirty="0" smtClean="0"/>
          </a:p>
          <a:p>
            <a:pPr algn="r">
              <a:buNone/>
            </a:pPr>
            <a:r>
              <a:rPr lang="ru-RU" sz="1800" b="1" dirty="0" err="1" smtClean="0"/>
              <a:t>E-mail</a:t>
            </a:r>
            <a:r>
              <a:rPr lang="ru-RU" sz="1800" b="1" dirty="0" smtClean="0"/>
              <a:t>: </a:t>
            </a:r>
            <a:r>
              <a:rPr lang="ru-RU" sz="1800" b="1" dirty="0" smtClean="0">
                <a:solidFill>
                  <a:srgbClr val="FF0000"/>
                </a:solidFill>
                <a:hlinkClick r:id="rId2"/>
              </a:rPr>
              <a:t>pu255@mail.ru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ru-RU" sz="1800" b="1" dirty="0" smtClean="0"/>
          </a:p>
          <a:p>
            <a:pPr algn="r">
              <a:buNone/>
            </a:pPr>
            <a:r>
              <a:rPr lang="ru-RU" sz="1800" b="1" dirty="0" smtClean="0"/>
              <a:t>Официальный сайт: </a:t>
            </a:r>
          </a:p>
          <a:p>
            <a:pPr algn="r">
              <a:buNone/>
            </a:pPr>
            <a:r>
              <a:rPr lang="en-US" sz="1800" b="1" dirty="0" smtClean="0"/>
              <a:t>pu-255.hmaoschool.ru</a:t>
            </a:r>
            <a:endParaRPr lang="ru-RU" sz="1800" b="1" dirty="0"/>
          </a:p>
        </p:txBody>
      </p:sp>
      <p:pic>
        <p:nvPicPr>
          <p:cNvPr id="4" name="Picture 2" descr="C:\Users\Александр\Desktop\Сайт\ФОТО на сайт\IMG_17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42909" y="1500174"/>
            <a:ext cx="5286414" cy="3714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500990" cy="5825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Реализуемые образовательные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715436" cy="499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943"/>
                <a:gridCol w="2601632"/>
                <a:gridCol w="2458203"/>
                <a:gridCol w="286065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специальности (профессии)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Уровень образования, </a:t>
                      </a: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вид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Квалификация выпускников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08.01.08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Мастер отделочных строительных работ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Среднее профессиональное образование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Облицовщик-плиточник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 разряда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29.01.08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Оператор швейного оборудования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Среднее профессиональное образование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Оператор швейного оборудования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 разряда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12478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Изготовитель художественных изделий из дерева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Изготовитель художественных изделий из дерева 2 разряда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16472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Пекарь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Пекарь 2 разряда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16675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Повар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Повар 2 разряда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16771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Подсобный рабочий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Подсобный рабочий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разряда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18511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Слесарь по ремонту автомобилей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Слесарь по ремонту автомобилей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 разряда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18880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Столяр строительный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Столяр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строительный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разряда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18897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Стропальщик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Стропальщик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разряда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19756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Электрогазосварщик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Электрогазосварщик 2 разряда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19861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Электромонтер по ремонту и обслуживанию электрооборудования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Профессиональное обучение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Электромонтер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разряда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71438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900" dirty="0" smtClean="0"/>
              <a:t>Организационно-правовое</a:t>
            </a:r>
            <a:r>
              <a:rPr lang="ru-RU" dirty="0" smtClean="0"/>
              <a:t> </a:t>
            </a:r>
            <a:r>
              <a:rPr lang="ru-RU" sz="3900" dirty="0" smtClean="0"/>
              <a:t>обеспечение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332037"/>
            <a:ext cx="8658228" cy="409735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Конституция Российской Федерации;</a:t>
            </a:r>
          </a:p>
          <a:p>
            <a:pPr lvl="0"/>
            <a:r>
              <a:rPr lang="ru-RU" sz="2400" dirty="0" smtClean="0"/>
              <a:t>Федеральный закон от 29.12.2012 № 273-ФЗ «Об образовании в Российской Федерации»;</a:t>
            </a:r>
          </a:p>
          <a:p>
            <a:pPr lvl="0"/>
            <a:r>
              <a:rPr lang="ru-RU" sz="2400" dirty="0" smtClean="0"/>
              <a:t>Указы Президента РФ, постановления Правительства РФ;</a:t>
            </a:r>
          </a:p>
          <a:p>
            <a:pPr lvl="0"/>
            <a:r>
              <a:rPr lang="ru-RU" sz="2400" dirty="0" smtClean="0"/>
              <a:t>Правовые акты Министерства образования и науки РФ, Министерства юстиции РФ, Федеральной службы исполнения наказаний РФ;</a:t>
            </a:r>
          </a:p>
          <a:p>
            <a:pPr lvl="0"/>
            <a:r>
              <a:rPr lang="ru-RU" sz="2400" dirty="0" smtClean="0"/>
              <a:t>Устав образовательного учреждения;</a:t>
            </a:r>
          </a:p>
          <a:p>
            <a:pPr lvl="0"/>
            <a:r>
              <a:rPr lang="ru-RU" sz="2400" dirty="0" smtClean="0"/>
              <a:t>Локальные правовые акты образовательного учреждения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785794"/>
            <a:ext cx="74980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900" dirty="0" smtClean="0"/>
              <a:t>Условия организации образовательного процесса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Сведения о зданиях и помещениях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dirty="0" smtClean="0"/>
              <a:t>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Библиотека</a:t>
            </a:r>
          </a:p>
          <a:p>
            <a:r>
              <a:rPr lang="ru-RU" sz="1900" dirty="0" smtClean="0"/>
              <a:t>книжный фонд – 643 экз.;</a:t>
            </a:r>
          </a:p>
          <a:p>
            <a:r>
              <a:rPr lang="ru-RU" sz="1900" dirty="0" smtClean="0"/>
              <a:t>Книг не старше 5 лет – 242 экз. (38 %);</a:t>
            </a:r>
          </a:p>
          <a:p>
            <a:r>
              <a:rPr lang="ru-RU" sz="1900" dirty="0" smtClean="0"/>
              <a:t>читальный зал (площадь, количество мест) – 24,5 м</a:t>
            </a:r>
            <a:r>
              <a:rPr lang="ru-RU" sz="1900" baseline="30000" dirty="0" smtClean="0"/>
              <a:t>2</a:t>
            </a:r>
            <a:r>
              <a:rPr lang="ru-RU" sz="1900" dirty="0" smtClean="0"/>
              <a:t>,  6 мест;</a:t>
            </a:r>
          </a:p>
          <a:p>
            <a:r>
              <a:rPr lang="ru-RU" sz="1900" dirty="0" smtClean="0"/>
              <a:t>доступ к информационным системам и информационно-телекоммуникационным сетям (количество мест) – нет.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71744"/>
          <a:ext cx="8715441" cy="122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9"/>
                <a:gridCol w="1143008"/>
                <a:gridCol w="1143008"/>
                <a:gridCol w="1428760"/>
                <a:gridCol w="1071570"/>
                <a:gridCol w="1112393"/>
                <a:gridCol w="124506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здания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ввода в эксплуатацию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Проектная мощность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Реальная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наполняемость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Общая площадь 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кв. м)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Учебные кабинеты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(кол-во)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Учебные лаборатории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(кол-во)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Капитальное, приспособленное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1977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1041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Структура управления учреждением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1"/>
          <a:ext cx="8229600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Сведения о педагогических кадрах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599" cy="158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ученой степенью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высшим образованием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 средним профессиональным образованием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1500174"/>
            <a:ext cx="2777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 уровню образования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714752"/>
            <a:ext cx="201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 стажу работы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4286257"/>
          <a:ext cx="8143932" cy="151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"/>
                <a:gridCol w="678661"/>
                <a:gridCol w="678661"/>
                <a:gridCol w="678661"/>
                <a:gridCol w="678661"/>
                <a:gridCol w="678661"/>
                <a:gridCol w="678661"/>
                <a:gridCol w="678661"/>
                <a:gridCol w="678661"/>
                <a:gridCol w="678661"/>
                <a:gridCol w="678661"/>
                <a:gridCol w="678661"/>
              </a:tblGrid>
              <a:tr h="5851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 3 лет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 3-5 лет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 5-10 лет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10-15 лет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15-20 лет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20-и более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000924" cy="114300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Повышение квалификации и профессиональная переподготовка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357298"/>
          <a:ext cx="6715173" cy="251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224"/>
                <a:gridCol w="1573983"/>
                <a:gridCol w="1573983"/>
                <a:gridCol w="1573983"/>
              </a:tblGrid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2015 –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учебный год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2016 – 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учебный год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2017 – 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учебный год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9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 (чел.)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13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6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97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свыше 72 ч.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13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198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преподаватели и мастера производственного обучения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12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97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свыше 72 ч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12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428728" y="4357694"/>
          <a:ext cx="721523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429716" cy="571480"/>
          </a:xfrm>
        </p:spPr>
        <p:txBody>
          <a:bodyPr>
            <a:noAutofit/>
          </a:bodyPr>
          <a:lstStyle/>
          <a:p>
            <a:r>
              <a:rPr lang="ru-RU" sz="3500" dirty="0" smtClean="0"/>
              <a:t>Результаты квалификационных работ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714356"/>
          <a:ext cx="7123618" cy="5906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880"/>
                <a:gridCol w="655953"/>
                <a:gridCol w="590357"/>
                <a:gridCol w="590357"/>
                <a:gridCol w="590357"/>
                <a:gridCol w="590357"/>
                <a:gridCol w="590357"/>
              </a:tblGrid>
              <a:tr h="3787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Профессия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Успеваемость (в %)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2015 – 2016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2016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 – 2018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Абс.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Кач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Мастер отделочных строительных работ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Оператор швейного оборудования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Изготовитель художественных изделий из дерева (ИК-11)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Изготовитель художественных изделий из дерева (ЛИУ-17)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8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Пекарь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5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Повар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Подсобный рабочий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Слесарь по ремонту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автомобилей (ИК-11)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Слесарь по ремонту автомобилей (ЛИУ-17)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0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Стропальщик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Электрогазосварщик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9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Электромонтер по ремонту и обслуживанию электрооборудования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(ИК-11)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9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Электромонтер по ремонту и обслуживанию электрооборудования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(ЛИУ-17)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 среднем по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образовательному учреждению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726</TotalTime>
  <Words>1818</Words>
  <PresentationFormat>Экран (4:3)</PresentationFormat>
  <Paragraphs>700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      ПУБЛИЧНЫЙ ДОКЛАД  О РЕЗУЛЬТАТАХ ДЕЯТЕЛЬНОСТИ  ЗА 2018 год </vt:lpstr>
      <vt:lpstr>Общие сведения об учреждении </vt:lpstr>
      <vt:lpstr> Реализуемые образовательные программы </vt:lpstr>
      <vt:lpstr>Организационно-правовое обеспечение образовательной деятельности </vt:lpstr>
      <vt:lpstr>Условия организации образовательного процесса  </vt:lpstr>
      <vt:lpstr>Структура управления учреждением</vt:lpstr>
      <vt:lpstr>Сведения о педагогических кадрах</vt:lpstr>
      <vt:lpstr>Повышение квалификации и профессиональная переподготовка</vt:lpstr>
      <vt:lpstr>Результаты квалификационных работ</vt:lpstr>
      <vt:lpstr>Динамика результатов квалификационных работ</vt:lpstr>
      <vt:lpstr>Контрольные цифры приема </vt:lpstr>
      <vt:lpstr>Слайд 12</vt:lpstr>
      <vt:lpstr>Трудоустройство выпускников </vt:lpstr>
      <vt:lpstr>Результаты государственной итоговой аттестации и итоговой аттестации </vt:lpstr>
      <vt:lpstr>Результаты подготовки выпускников   (сводная информация по всем специальностям) </vt:lpstr>
      <vt:lpstr> Сравнительный анализ подготовки выпускников за 3 года </vt:lpstr>
      <vt:lpstr>Направления воспитательной работы</vt:lpstr>
      <vt:lpstr>Показатели деятельности образовательного учреждения на 01.04.2019</vt:lpstr>
      <vt:lpstr>Слайд 19</vt:lpstr>
      <vt:lpstr>Слайд 20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САМООБСЛЕДОВАНИЯ  </dc:title>
  <dc:creator>Александр</dc:creator>
  <cp:lastModifiedBy>Методист</cp:lastModifiedBy>
  <cp:revision>80</cp:revision>
  <dcterms:created xsi:type="dcterms:W3CDTF">2017-03-01T04:34:06Z</dcterms:created>
  <dcterms:modified xsi:type="dcterms:W3CDTF">2019-04-03T09:44:12Z</dcterms:modified>
</cp:coreProperties>
</file>