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1A8A-8F4E-4EB7-A2BF-B7B0C80CFC3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2038-BADC-41B2-BD31-64B9160743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1A8A-8F4E-4EB7-A2BF-B7B0C80CFC3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2038-BADC-41B2-BD31-64B91607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1A8A-8F4E-4EB7-A2BF-B7B0C80CFC3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2038-BADC-41B2-BD31-64B91607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1A8A-8F4E-4EB7-A2BF-B7B0C80CFC3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2038-BADC-41B2-BD31-64B91607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1A8A-8F4E-4EB7-A2BF-B7B0C80CFC3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B412038-BADC-41B2-BD31-64B9160743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1A8A-8F4E-4EB7-A2BF-B7B0C80CFC3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2038-BADC-41B2-BD31-64B91607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1A8A-8F4E-4EB7-A2BF-B7B0C80CFC3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2038-BADC-41B2-BD31-64B91607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1A8A-8F4E-4EB7-A2BF-B7B0C80CFC3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2038-BADC-41B2-BD31-64B91607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1A8A-8F4E-4EB7-A2BF-B7B0C80CFC3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2038-BADC-41B2-BD31-64B91607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1A8A-8F4E-4EB7-A2BF-B7B0C80CFC3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2038-BADC-41B2-BD31-64B91607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1A8A-8F4E-4EB7-A2BF-B7B0C80CFC3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2038-BADC-41B2-BD31-64B91607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B41A8A-8F4E-4EB7-A2BF-B7B0C80CFC3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412038-BADC-41B2-BD31-64B9160743E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F%D0%BE%D0%BB%D0%B8%D1%8D%D1%84%D0%B8%D1%8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642918"/>
            <a:ext cx="7715304" cy="321471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Открытый урок по теме: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Виды линолеума в зависимости от его назначения»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Специальность</a:t>
            </a:r>
            <a:r>
              <a:rPr lang="ru-RU" dirty="0" smtClean="0"/>
              <a:t>: </a:t>
            </a:r>
            <a:r>
              <a:rPr lang="ru-RU" dirty="0" smtClean="0"/>
              <a:t>«Рабочий по комплексному обслуживанию и ремонту зданий»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214950"/>
            <a:ext cx="531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Разработал и провел урок</a:t>
            </a:r>
          </a:p>
          <a:p>
            <a:r>
              <a:rPr lang="ru-RU" dirty="0" smtClean="0"/>
              <a:t>Мастер производственного обучения: </a:t>
            </a:r>
            <a:r>
              <a:rPr lang="ru-RU" dirty="0"/>
              <a:t>Демидов С.А.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14290"/>
            <a:ext cx="444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cap="all" dirty="0"/>
              <a:t>ТЕХНОЛОГИЯ УКЛАДКИ ЛИНОЛЕУМА</a:t>
            </a:r>
          </a:p>
        </p:txBody>
      </p:sp>
      <p:pic>
        <p:nvPicPr>
          <p:cNvPr id="22530" name="Picture 2" descr="ТЕХНОЛОГИЯ УКЛАДКИ ЛИНОЛЕУ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1"/>
            <a:ext cx="5859595" cy="44175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000636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ru-RU" sz="1500" dirty="0"/>
              <a:t>До начала работ по монтажу покрытия нужно выровнять и тщательно очистить от бытового и строительного сора черновой пол. Очень важна температура в помещении, она должна быть не ниже 10 градусов. Если линолеум предполагается класть на «тёплый пол», то слишком толстый будет задерживать тепло, поэтому лучше выбирать покрытие потоньше и дополнительно установить под него подложку.</a:t>
            </a:r>
          </a:p>
          <a:p>
            <a:pPr algn="just" fontAlgn="t"/>
            <a:r>
              <a:rPr lang="ru-RU" sz="1500" dirty="0"/>
              <a:t>Приобретённый линолеум расстилают на ровную поверхность пола и в таком виде оставляют до распрямления – обычно требуется не более суток. После этого вырезаем необходимое по форме полотно, при этом от границы «стена-пол» необходимо отступить несколько сантиметров.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142852"/>
            <a:ext cx="241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cap="all" dirty="0"/>
              <a:t>ТОНКОСТИ ВЫБОРА</a:t>
            </a:r>
          </a:p>
        </p:txBody>
      </p:sp>
      <p:pic>
        <p:nvPicPr>
          <p:cNvPr id="23554" name="Picture 2" descr="Выбор линолеу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14356"/>
            <a:ext cx="5434657" cy="40703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929198"/>
            <a:ext cx="8786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Перед покупкой линолеума определите, в каком именно помещении он будет эксплуатироваться. В классификации существует три типа помещений: жилые, офисные и производственные. Каждому типу соответствует свой уровень нагрузок на пол: низкой, средней или высокой. Для каждой интенсивности нагрузки предусмотрен свой класс линолеума. Обратите внимание, что и внутри одного типа помещений также выделяют зоны с низкой, средней и высокой нагрузкой.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142852"/>
            <a:ext cx="285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Рекомендации при </a:t>
            </a:r>
            <a:r>
              <a:rPr lang="ru-RU" dirty="0" smtClean="0"/>
              <a:t>покупке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85794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Совет! Перед покупкой следует выполнить замеры площади в каждом помещении, где будет стелиться линолеум и рассчитать оптимальные размеры покрытия. Лучше всего, если по ширине полотно соответствует размеру комнаты. Если одним куском застелить пол не получается, материал нужно брать с запасом на подгонку рисунка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Внимательно осмотрите линолеум перед покуп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5072058" cy="33729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5500702"/>
            <a:ext cx="517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Внимательно осмотрите линолеум перед </a:t>
            </a:r>
            <a:r>
              <a:rPr lang="ru-RU" dirty="0" smtClean="0"/>
              <a:t>покупкой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600076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Совет! На изнаночной стороне должен быть проставлен логотип производителя. Если он отсутствует, качество линолеума сомнительное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фото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142852"/>
            <a:ext cx="2568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Контрольные вопросы:</a:t>
            </a:r>
            <a:b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03722" y="-428652"/>
            <a:ext cx="874027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Виды линолеума в зависимости от его назначения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100- Назовите классы основы линолеума?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200-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Можно ли стелить линолеум прямо на дощатый пол?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300-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Можно ли стелить новый линолеум, не демонтировав старый?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400-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Снятый линолеум лучше всего укладывать в мусорные мешки непосредственно 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той комнате, в которой он демонтировался. Это предупредит от?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F:\фото\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42852"/>
            <a:ext cx="8072494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ПЛАН УРОКА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ЦЕЛИ УРОКА: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обучающая: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•Закрепить знания о видах линолеума применяемых для покрытия полов. Учить правильно, выбирать вид линолеума в зависимости от его назначения. Развивать пространственное мышление, умение действовать самостоятельно. Развитие речи, обогащение словарного запаса.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Воспитывать чувство коллективизма, дисциплину труда.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развивающая: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Развивать навыки самостоятельной работы при выполнении отделочных работ синтетическими материала; активизировать познавательные способности учащихся.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воспитывающая: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Приобщение учащихся к товарищескому сотрудничеству в звеньях, развитие чувства персональной ответственности за свои знания при работе в звене.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ТИП УРОКА: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Урок обобщения и систематизации знаний.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ВИД УРОКА: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Урок – соревнование.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Материально-техническое оснащение урока: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образцы линолеума,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компьютер,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проектор,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экран.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Основные этапы урока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1.Организационный момент – 3мин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2.Изучение нового материала  – 10 мин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3.Просмотр видео материала – 7 мин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4.Ответы на вопросы в виде игры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Брейн-ринг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20 мин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3.Подведение итогов урока – 5 мин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Ход урока: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.Организационный момент.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Подготовка к проведению урока – деление учащихся на две команды.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II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Изучения нового материала: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Для покрытия полов сегодня производителями предлагается линолеум разных видов.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По связующим материалам виды линолеума делятся на: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•	Натуральные;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•	Поливинилхлоридные (ПВХ).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delatpol.com/wp-content/uploads/2015/04/Kak-vybrat-linoleum-mini-360x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429000" cy="2286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285728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Линолеум — это рулонный материал, предназначенный для покрытия полов. </a:t>
            </a:r>
            <a:endParaRPr lang="ru-RU" dirty="0" smtClean="0"/>
          </a:p>
          <a:p>
            <a:r>
              <a:rPr lang="ru-RU" dirty="0" smtClean="0"/>
              <a:t>Термин </a:t>
            </a:r>
            <a:r>
              <a:rPr lang="ru-RU" dirty="0"/>
              <a:t>произошел от сочетания двух латинских слов: </a:t>
            </a:r>
            <a:r>
              <a:rPr lang="ru-RU" dirty="0" err="1"/>
              <a:t>linum</a:t>
            </a:r>
            <a:r>
              <a:rPr lang="ru-RU" dirty="0"/>
              <a:t> – лен, </a:t>
            </a:r>
            <a:r>
              <a:rPr lang="ru-RU" dirty="0" err="1"/>
              <a:t>oleum</a:t>
            </a:r>
            <a:r>
              <a:rPr lang="ru-RU" dirty="0"/>
              <a:t> – масло.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643182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Натуральный линолеум состоит из древесной муки, льняного масла, сосновой смолы, натуральных красителей. Так как это покрытие производится из природных материалов, оно экологически чистое, отлично подходит для помещений, в которых живут люди, а также для детских комнат. Натуральный линолеум не меняет свой цвет и структуру с течением времени. </a:t>
            </a:r>
          </a:p>
          <a:p>
            <a:pPr algn="just"/>
            <a:r>
              <a:rPr lang="ru-RU" dirty="0" smtClean="0"/>
              <a:t>Его плюсы: </a:t>
            </a:r>
          </a:p>
          <a:p>
            <a:pPr algn="just"/>
            <a:r>
              <a:rPr lang="ru-RU" dirty="0" smtClean="0"/>
              <a:t>• устойчивый к истиранию; </a:t>
            </a:r>
          </a:p>
          <a:p>
            <a:pPr algn="just"/>
            <a:r>
              <a:rPr lang="ru-RU" dirty="0" smtClean="0"/>
              <a:t>• экологически чистый материал; </a:t>
            </a:r>
          </a:p>
          <a:p>
            <a:pPr algn="just"/>
            <a:r>
              <a:rPr lang="ru-RU" dirty="0" smtClean="0"/>
              <a:t>• не меняет свои структуру и цвет с течением времени; </a:t>
            </a:r>
          </a:p>
          <a:p>
            <a:pPr algn="just"/>
            <a:r>
              <a:rPr lang="ru-RU" dirty="0" smtClean="0"/>
              <a:t> • легок в уходе.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aysi.ru/wp-content/uploads/c/3/4/c34b5f0680d4f5112e244ba2618ad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900115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/>
              <a:t>Виды </a:t>
            </a:r>
            <a:r>
              <a:rPr lang="ru-RU" sz="1300" dirty="0" smtClean="0"/>
              <a:t>линолеума</a:t>
            </a:r>
            <a:endParaRPr lang="ru-RU" sz="1300" dirty="0"/>
          </a:p>
          <a:p>
            <a:r>
              <a:rPr lang="ru-RU" sz="1300" b="1" dirty="0"/>
              <a:t>По связующему </a:t>
            </a:r>
            <a:r>
              <a:rPr lang="ru-RU" sz="1300" b="1" dirty="0" smtClean="0"/>
              <a:t>материалу</a:t>
            </a:r>
            <a:endParaRPr lang="ru-RU" sz="1300" b="1" dirty="0"/>
          </a:p>
          <a:p>
            <a:r>
              <a:rPr lang="ru-RU" sz="1300" dirty="0"/>
              <a:t>Натуральный.</a:t>
            </a:r>
          </a:p>
          <a:p>
            <a:r>
              <a:rPr lang="ru-RU" sz="1300" dirty="0"/>
              <a:t>Поливинилхлоридный.</a:t>
            </a:r>
          </a:p>
          <a:p>
            <a:r>
              <a:rPr lang="ru-RU" sz="1300" dirty="0" smtClean="0"/>
              <a:t>Нитроцеллюлозный</a:t>
            </a:r>
            <a:r>
              <a:rPr lang="ru-RU" sz="1300" dirty="0"/>
              <a:t>.</a:t>
            </a:r>
          </a:p>
          <a:p>
            <a:r>
              <a:rPr lang="ru-RU" sz="1300" dirty="0"/>
              <a:t>Алкидный.</a:t>
            </a:r>
          </a:p>
          <a:p>
            <a:r>
              <a:rPr lang="ru-RU" sz="1300" dirty="0"/>
              <a:t>В строительстве наиболее широко используются натуральный и поливинилхлоридный.</a:t>
            </a:r>
          </a:p>
          <a:p>
            <a:r>
              <a:rPr lang="ru-RU" sz="1300" dirty="0"/>
              <a:t>Натуральный линолеум — самый старый и самый экологичный отделочный материал из всех линолеумов; имеет высокую износостойкость, </a:t>
            </a:r>
            <a:r>
              <a:rPr lang="ru-RU" sz="1300" dirty="0" smtClean="0"/>
              <a:t>низкую </a:t>
            </a:r>
            <a:r>
              <a:rPr lang="ru-RU" sz="1300" dirty="0"/>
              <a:t>горючесть, прочность, устойчивость к истиранию, антистатичность, хорошее сопротивление щелочам и кислотам и сравнительно большой </a:t>
            </a:r>
            <a:r>
              <a:rPr lang="ru-RU" sz="1300" dirty="0" smtClean="0"/>
              <a:t>срок </a:t>
            </a:r>
            <a:r>
              <a:rPr lang="ru-RU" sz="1300" dirty="0"/>
              <a:t>службы. В сухих и тёплых помещениях не выгорает, не стирается, не крошится, не издаёт сильных запахов, не теряет первоначального цвета, </a:t>
            </a:r>
            <a:r>
              <a:rPr lang="ru-RU" sz="1300" dirty="0" smtClean="0"/>
              <a:t>сохраняя </a:t>
            </a:r>
            <a:r>
              <a:rPr lang="ru-RU" sz="1300" dirty="0"/>
              <a:t>яркость до 20 лет. Имеет самую высокую стоимость среди всех линолеумов, весьма жёсткий и хрупкий на холоде, подвержен воздействию </a:t>
            </a:r>
            <a:r>
              <a:rPr lang="ru-RU" sz="1300" dirty="0" smtClean="0"/>
              <a:t>микроорганизмов </a:t>
            </a:r>
            <a:r>
              <a:rPr lang="ru-RU" sz="1300" dirty="0"/>
              <a:t>и плесени (гниению). Натуральный линолеум может быть безосновным или быть изготовлен на основе натуральных тканых или </a:t>
            </a:r>
            <a:r>
              <a:rPr lang="ru-RU" sz="1300" dirty="0" smtClean="0"/>
              <a:t>нетканых </a:t>
            </a:r>
            <a:r>
              <a:rPr lang="ru-RU" sz="1300" dirty="0"/>
              <a:t>материалов (например, джутовое, конопляное или льняное волокно). В состав натурального линолеума входят такие натуральные </a:t>
            </a:r>
            <a:r>
              <a:rPr lang="ru-RU" sz="1300" dirty="0" smtClean="0"/>
              <a:t>компоненты</a:t>
            </a:r>
            <a:r>
              <a:rPr lang="ru-RU" sz="1300" dirty="0"/>
              <a:t>, как льняное масло, хвойная смола, древесная мука, известковый порошок и натуральные красители.</a:t>
            </a:r>
          </a:p>
          <a:p>
            <a:r>
              <a:rPr lang="ru-RU" sz="1300" b="1" dirty="0"/>
              <a:t>По области </a:t>
            </a:r>
            <a:r>
              <a:rPr lang="ru-RU" sz="1300" b="1" dirty="0" smtClean="0"/>
              <a:t>применения</a:t>
            </a:r>
            <a:endParaRPr lang="ru-RU" sz="1300" b="1" dirty="0"/>
          </a:p>
          <a:p>
            <a:r>
              <a:rPr lang="ru-RU" sz="1300" b="1" dirty="0"/>
              <a:t>Бытовой</a:t>
            </a:r>
            <a:r>
              <a:rPr lang="ru-RU" sz="1300" dirty="0"/>
              <a:t> изготавливается на вспененной основе и на основе из </a:t>
            </a:r>
            <a:r>
              <a:rPr lang="ru-RU" sz="1300" dirty="0">
                <a:hlinkClick r:id="rId2" tooltip="Полиэфир"/>
              </a:rPr>
              <a:t>полиэфира</a:t>
            </a:r>
            <a:r>
              <a:rPr lang="ru-RU" sz="1300" dirty="0"/>
              <a:t>. Толщина — 1—4 мм. Несмотря на небольшую толщину, </a:t>
            </a:r>
            <a:r>
              <a:rPr lang="ru-RU" sz="1300" dirty="0" smtClean="0"/>
              <a:t>бытовой </a:t>
            </a:r>
            <a:r>
              <a:rPr lang="ru-RU" sz="1300" dirty="0"/>
              <a:t>линолеум имеет достаточно сложную структуру. Срок службы при интенсивной нагрузке — не более 2 лет. Достоинства — разнообразие </a:t>
            </a:r>
            <a:r>
              <a:rPr lang="ru-RU" sz="1300" dirty="0" smtClean="0"/>
              <a:t>окрасок </a:t>
            </a:r>
            <a:r>
              <a:rPr lang="ru-RU" sz="1300" dirty="0"/>
              <a:t>и дизайна, мягкость, простота в монтаже и эксплуатации и низкая цена.</a:t>
            </a:r>
          </a:p>
          <a:p>
            <a:r>
              <a:rPr lang="ru-RU" sz="1300" b="1" dirty="0"/>
              <a:t>Коммерческий</a:t>
            </a:r>
            <a:r>
              <a:rPr lang="ru-RU" sz="1300" dirty="0"/>
              <a:t> используют в помещениях с максимальной проходимостью и нагрузкой, отличаются </a:t>
            </a:r>
            <a:r>
              <a:rPr lang="ru-RU" sz="1300" dirty="0" smtClean="0"/>
              <a:t>высокой износоустойчивостью </a:t>
            </a:r>
            <a:r>
              <a:rPr lang="ru-RU" sz="1300" dirty="0"/>
              <a:t>среди </a:t>
            </a:r>
            <a:r>
              <a:rPr lang="ru-RU" sz="1300" dirty="0" err="1" smtClean="0"/>
              <a:t>ПВХ-линолеумов</a:t>
            </a:r>
            <a:r>
              <a:rPr lang="ru-RU" sz="1300" dirty="0" smtClean="0"/>
              <a:t> </a:t>
            </a:r>
            <a:r>
              <a:rPr lang="ru-RU" sz="1300" dirty="0"/>
              <a:t>и небольшим выбором </a:t>
            </a:r>
            <a:r>
              <a:rPr lang="ru-RU" sz="1300" dirty="0" smtClean="0"/>
              <a:t>декора. </a:t>
            </a:r>
          </a:p>
          <a:p>
            <a:r>
              <a:rPr lang="ru-RU" sz="1300" b="1" dirty="0" err="1" smtClean="0"/>
              <a:t>Полукоммерческий</a:t>
            </a:r>
            <a:r>
              <a:rPr lang="ru-RU" sz="1300" dirty="0" smtClean="0"/>
              <a:t> </a:t>
            </a:r>
            <a:r>
              <a:rPr lang="ru-RU" sz="1300" dirty="0"/>
              <a:t>аналогичен по структуре бытовому (основа, декоративный слой, защитный слой), но имеет повышенную толщину </a:t>
            </a:r>
            <a:r>
              <a:rPr lang="ru-RU" sz="1300" dirty="0" smtClean="0"/>
              <a:t>защитного </a:t>
            </a:r>
            <a:r>
              <a:rPr lang="ru-RU" sz="1300" dirty="0"/>
              <a:t>слоя (до 0,7 мм). Используется в офисных и общественных помещениях, проходных жилых комнатах.</a:t>
            </a:r>
          </a:p>
          <a:p>
            <a:r>
              <a:rPr lang="ru-RU" sz="1300" b="1" dirty="0"/>
              <a:t>Специальный</a:t>
            </a:r>
            <a:r>
              <a:rPr lang="ru-RU" sz="1300" dirty="0"/>
              <a:t> — разработанный для специальных задач. Линолеум со спортивным покрытием имеет защитный полиуретановый слой, который </a:t>
            </a:r>
            <a:r>
              <a:rPr lang="ru-RU" sz="1300" dirty="0" smtClean="0"/>
              <a:t>придаёт </a:t>
            </a:r>
            <a:r>
              <a:rPr lang="ru-RU" sz="1300" dirty="0"/>
              <a:t>материалу износостойкость и защищает от загрязнений. Линолеум </a:t>
            </a:r>
            <a:r>
              <a:rPr lang="ru-RU" sz="1300" dirty="0" smtClean="0"/>
              <a:t>с бактерицидным </a:t>
            </a:r>
            <a:r>
              <a:rPr lang="ru-RU" sz="1300" dirty="0"/>
              <a:t>покрытием обладает стерилизующим эффектом и </a:t>
            </a:r>
            <a:r>
              <a:rPr lang="ru-RU" sz="1300" dirty="0" smtClean="0"/>
              <a:t>используется </a:t>
            </a:r>
            <a:r>
              <a:rPr lang="ru-RU" sz="1300" dirty="0"/>
              <a:t>в медицинских учреждениях. Линолеум с противоскользящим покрытием производится с добавлением кварцевой или </a:t>
            </a:r>
            <a:r>
              <a:rPr lang="ru-RU" sz="1300" dirty="0" smtClean="0"/>
              <a:t>корундовой </a:t>
            </a:r>
            <a:r>
              <a:rPr lang="ru-RU" sz="1300" dirty="0"/>
              <a:t>крошки, которая образует рельефную поверхность материала. Линолеум со звукоизолирующим покрытием предназначен для </a:t>
            </a:r>
            <a:endParaRPr lang="ru-RU" sz="1300" dirty="0" smtClean="0"/>
          </a:p>
          <a:p>
            <a:r>
              <a:rPr lang="ru-RU" sz="1300" dirty="0" smtClean="0"/>
              <a:t>помещений </a:t>
            </a:r>
            <a:r>
              <a:rPr lang="ru-RU" sz="1300" dirty="0"/>
              <a:t>со специальными требованиями к акустике.</a:t>
            </a:r>
          </a:p>
          <a:p>
            <a:endParaRPr lang="ru-RU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Линолеум на войлочной осно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2600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2571744"/>
            <a:ext cx="32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Линолеум на войлочной </a:t>
            </a:r>
            <a:r>
              <a:rPr lang="ru-RU" dirty="0" smtClean="0"/>
              <a:t>основе</a:t>
            </a:r>
            <a:endParaRPr lang="ru-RU" dirty="0"/>
          </a:p>
        </p:txBody>
      </p:sp>
      <p:pic>
        <p:nvPicPr>
          <p:cNvPr id="18436" name="Picture 4" descr="Гомогенный линолеум имеет специальное антистатическое покрытие и высокие показатели пожарной безопас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928934"/>
            <a:ext cx="4857784" cy="33437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286520"/>
            <a:ext cx="9095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Гомогенный линолеум имеет специальное антистатическое покрытие и высокие показатели пожарной </a:t>
            </a:r>
            <a:r>
              <a:rPr lang="ru-RU" sz="1400" dirty="0" smtClean="0"/>
              <a:t>безопасности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крытие бытового назначения (для дома) отличается минимальной толщиной и низкой износостойкостью, строк его службы составляет около 5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44" cy="27860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0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Покрытие бытового назначения (для дома) </a:t>
            </a:r>
            <a:endParaRPr lang="ru-RU" sz="1400" dirty="0" smtClean="0"/>
          </a:p>
          <a:p>
            <a:pPr algn="just"/>
            <a:r>
              <a:rPr lang="ru-RU" sz="1400" dirty="0" smtClean="0"/>
              <a:t>отличается </a:t>
            </a:r>
            <a:r>
              <a:rPr lang="ru-RU" sz="1400" dirty="0"/>
              <a:t>минимальной толщиной и низкой </a:t>
            </a:r>
            <a:r>
              <a:rPr lang="ru-RU" sz="1400" dirty="0" smtClean="0"/>
              <a:t>износостойкостью</a:t>
            </a:r>
            <a:r>
              <a:rPr lang="ru-RU" sz="1400" dirty="0"/>
              <a:t>, строк его службы </a:t>
            </a:r>
            <a:r>
              <a:rPr lang="ru-RU" sz="1400" dirty="0" smtClean="0"/>
              <a:t>составляет </a:t>
            </a:r>
            <a:r>
              <a:rPr lang="ru-RU" sz="1400" dirty="0"/>
              <a:t>около 5 </a:t>
            </a:r>
            <a:r>
              <a:rPr lang="ru-RU" sz="1400" dirty="0" smtClean="0"/>
              <a:t>лет</a:t>
            </a:r>
            <a:endParaRPr lang="ru-RU" sz="1400" dirty="0"/>
          </a:p>
        </p:txBody>
      </p:sp>
      <p:pic>
        <p:nvPicPr>
          <p:cNvPr id="20484" name="Picture 4" descr="https://pol-exp.com/wp-content/uploads/2017/08/Linoleum-polukommercheskij-geterogennyj-Tarkett-Force-Colib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596" y="1714488"/>
            <a:ext cx="4143404" cy="28575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786058"/>
            <a:ext cx="5000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Коммерческий тип является самым прочным и долговечным. </a:t>
            </a:r>
            <a:endParaRPr lang="ru-RU" sz="1400" dirty="0" smtClean="0"/>
          </a:p>
          <a:p>
            <a:pPr algn="just"/>
            <a:r>
              <a:rPr lang="ru-RU" sz="1400" dirty="0" smtClean="0"/>
              <a:t>Прокрашивается </a:t>
            </a:r>
            <a:r>
              <a:rPr lang="ru-RU" sz="1400" dirty="0"/>
              <a:t>он по всей толщине, </a:t>
            </a:r>
            <a:r>
              <a:rPr lang="ru-RU" sz="1400" dirty="0" smtClean="0"/>
              <a:t>может иметь дополнительный </a:t>
            </a:r>
            <a:r>
              <a:rPr lang="ru-RU" sz="1400" dirty="0"/>
              <a:t>звукоизолирующий слой, </a:t>
            </a:r>
            <a:endParaRPr lang="ru-RU" sz="1400" dirty="0" smtClean="0"/>
          </a:p>
          <a:p>
            <a:pPr algn="just"/>
            <a:r>
              <a:rPr lang="ru-RU" sz="1400" dirty="0" smtClean="0"/>
              <a:t>противоскользящее </a:t>
            </a:r>
            <a:r>
              <a:rPr lang="ru-RU" sz="1400" dirty="0"/>
              <a:t>покрытие и другие улучшенные характеристики.  </a:t>
            </a:r>
            <a:r>
              <a:rPr lang="ru-RU" sz="1400" dirty="0" smtClean="0"/>
              <a:t>Он </a:t>
            </a:r>
            <a:r>
              <a:rPr lang="ru-RU" sz="1400" dirty="0"/>
              <a:t>предназначен для общественных и промышленных зданий с повышенной нагрузкой на пол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жилых домах использовать такой линолеум нецелесообразно из-за высокой цены.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486" name="Picture 6" descr="Tarkett Prisma коммерческий линолеу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64143"/>
            <a:ext cx="4429124" cy="22938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4643446"/>
            <a:ext cx="490704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/>
              <a:t>Коммерческий тип является самым прочным и долговечным. </a:t>
            </a:r>
            <a:endParaRPr lang="ru-RU" sz="1400" dirty="0" smtClean="0"/>
          </a:p>
          <a:p>
            <a:pPr algn="just"/>
            <a:r>
              <a:rPr lang="ru-RU" sz="1400" dirty="0" smtClean="0"/>
              <a:t>Прокрашивается </a:t>
            </a:r>
            <a:r>
              <a:rPr lang="ru-RU" sz="1400" dirty="0"/>
              <a:t>он по всей толщине,  </a:t>
            </a:r>
            <a:r>
              <a:rPr lang="ru-RU" sz="1400" dirty="0" smtClean="0"/>
              <a:t>может </a:t>
            </a:r>
            <a:r>
              <a:rPr lang="ru-RU" sz="1400" dirty="0"/>
              <a:t>иметь </a:t>
            </a:r>
            <a:endParaRPr lang="ru-RU" sz="1400" dirty="0" smtClean="0"/>
          </a:p>
          <a:p>
            <a:pPr algn="just"/>
            <a:r>
              <a:rPr lang="ru-RU" sz="1400" dirty="0" smtClean="0"/>
              <a:t>дополнительный </a:t>
            </a:r>
            <a:r>
              <a:rPr lang="ru-RU" sz="1400" dirty="0"/>
              <a:t>звукоизолирующий слой, </a:t>
            </a:r>
          </a:p>
          <a:p>
            <a:pPr algn="just"/>
            <a:r>
              <a:rPr lang="ru-RU" sz="1400" dirty="0" smtClean="0"/>
              <a:t>противоскользящее </a:t>
            </a:r>
            <a:r>
              <a:rPr lang="ru-RU" sz="1400" dirty="0"/>
              <a:t>покрытие и другие улучшенные </a:t>
            </a:r>
            <a:endParaRPr lang="ru-RU" sz="1400" dirty="0" smtClean="0"/>
          </a:p>
          <a:p>
            <a:pPr algn="just"/>
            <a:r>
              <a:rPr lang="ru-RU" sz="1400" dirty="0" smtClean="0"/>
              <a:t>характеристики</a:t>
            </a:r>
            <a:r>
              <a:rPr lang="ru-RU" sz="1400" dirty="0"/>
              <a:t>. </a:t>
            </a:r>
            <a:r>
              <a:rPr lang="ru-RU" sz="1400" dirty="0" smtClean="0"/>
              <a:t>Он </a:t>
            </a:r>
            <a:r>
              <a:rPr lang="ru-RU" sz="1400" dirty="0"/>
              <a:t>предназначен для общественных и </a:t>
            </a:r>
            <a:endParaRPr lang="ru-RU" sz="1400" dirty="0" smtClean="0"/>
          </a:p>
          <a:p>
            <a:pPr algn="just"/>
            <a:r>
              <a:rPr lang="ru-RU" sz="1400" dirty="0" smtClean="0"/>
              <a:t>промышленных </a:t>
            </a:r>
            <a:r>
              <a:rPr lang="ru-RU" sz="1400" dirty="0"/>
              <a:t>зданий с повышенной нагрузкой на пол. </a:t>
            </a:r>
            <a:endParaRPr lang="ru-RU" sz="1400" dirty="0" smtClean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жилых домах использовать такой линолеум </a:t>
            </a:r>
            <a:endParaRPr lang="ru-RU" sz="1400" dirty="0" smtClean="0"/>
          </a:p>
          <a:p>
            <a:pPr algn="just"/>
            <a:r>
              <a:rPr lang="ru-RU" sz="1400" dirty="0" smtClean="0"/>
              <a:t>нецелесообразно </a:t>
            </a:r>
            <a:r>
              <a:rPr lang="ru-RU" sz="1400" dirty="0"/>
              <a:t>из-за высокой цены.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0" dirty="0" smtClean="0">
                <a:solidFill>
                  <a:schemeClr val="tx1"/>
                </a:solidFill>
              </a:rPr>
              <a:t>Таблица. Сравнительные характеристики линолеума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Быто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2143140" cy="16502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50004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Виды </a:t>
            </a:r>
            <a:r>
              <a:rPr lang="ru-RU" dirty="0" smtClean="0"/>
              <a:t>                                      Характеристики                  Срок эксплуатации</a:t>
            </a:r>
            <a:endParaRPr lang="ru-RU" dirty="0"/>
          </a:p>
        </p:txBody>
      </p:sp>
      <p:pic>
        <p:nvPicPr>
          <p:cNvPr id="17412" name="Picture 4" descr="Полукоммерческий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2133862" cy="1643074"/>
          </a:xfrm>
          <a:prstGeom prst="rect">
            <a:avLst/>
          </a:prstGeom>
          <a:noFill/>
        </p:spPr>
      </p:pic>
      <p:pic>
        <p:nvPicPr>
          <p:cNvPr id="17414" name="Picture 6" descr="Коммерческий 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143488"/>
            <a:ext cx="2116681" cy="17145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785794"/>
            <a:ext cx="1214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Бытовой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2786058"/>
            <a:ext cx="20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Полукоммерческий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4786322"/>
            <a:ext cx="162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Коммерческий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71802" y="1285860"/>
            <a:ext cx="31552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Толщина защитного слоя 0,15-0,25 </a:t>
            </a:r>
            <a:r>
              <a:rPr lang="ru-RU" sz="1400" dirty="0" smtClean="0"/>
              <a:t>мм.</a:t>
            </a:r>
          </a:p>
          <a:p>
            <a:r>
              <a:rPr lang="ru-RU" sz="1400" dirty="0" smtClean="0"/>
              <a:t>Ширина </a:t>
            </a:r>
            <a:r>
              <a:rPr lang="ru-RU" sz="1400" dirty="0"/>
              <a:t>полотна в рулоне 1,5-4 м. </a:t>
            </a:r>
            <a:endParaRPr lang="ru-RU" sz="1400" dirty="0" smtClean="0"/>
          </a:p>
          <a:p>
            <a:r>
              <a:rPr lang="ru-RU" sz="1400" dirty="0" smtClean="0"/>
              <a:t>Теплопроводность </a:t>
            </a:r>
            <a:r>
              <a:rPr lang="ru-RU" sz="1400" dirty="0"/>
              <a:t>до 0,035 Вт/м*K. </a:t>
            </a:r>
            <a:endParaRPr lang="ru-RU" sz="1400" dirty="0" smtClean="0"/>
          </a:p>
          <a:p>
            <a:r>
              <a:rPr lang="ru-RU" sz="1400" dirty="0" smtClean="0"/>
              <a:t>Усадка </a:t>
            </a:r>
            <a:r>
              <a:rPr lang="ru-RU" sz="1400" dirty="0"/>
              <a:t>не более 0,5%. </a:t>
            </a:r>
            <a:endParaRPr lang="ru-RU" sz="1400" dirty="0" smtClean="0"/>
          </a:p>
          <a:p>
            <a:r>
              <a:rPr lang="ru-RU" sz="1400" dirty="0" smtClean="0"/>
              <a:t>Вес </a:t>
            </a:r>
            <a:r>
              <a:rPr lang="ru-RU" sz="1400" dirty="0"/>
              <a:t>материала 1,25-1,5 </a:t>
            </a:r>
            <a:r>
              <a:rPr lang="ru-RU" sz="1400" dirty="0" smtClean="0"/>
              <a:t>кг/м2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71802" y="3214686"/>
            <a:ext cx="32376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Толщина защитного слоя 0,4-0,6 мм. </a:t>
            </a:r>
            <a:endParaRPr lang="ru-RU" sz="1400" dirty="0" smtClean="0"/>
          </a:p>
          <a:p>
            <a:r>
              <a:rPr lang="ru-RU" sz="1400" dirty="0" smtClean="0"/>
              <a:t>Ширина </a:t>
            </a:r>
            <a:r>
              <a:rPr lang="ru-RU" sz="1400" dirty="0"/>
              <a:t>полотна 2-4 м. </a:t>
            </a:r>
            <a:endParaRPr lang="ru-RU" sz="1400" dirty="0" smtClean="0"/>
          </a:p>
          <a:p>
            <a:r>
              <a:rPr lang="ru-RU" sz="1400" dirty="0" smtClean="0"/>
              <a:t>Усадка </a:t>
            </a:r>
            <a:r>
              <a:rPr lang="ru-RU" sz="1400" dirty="0"/>
              <a:t>не более 0,4%. </a:t>
            </a:r>
            <a:endParaRPr lang="ru-RU" sz="1400" dirty="0" smtClean="0"/>
          </a:p>
          <a:p>
            <a:r>
              <a:rPr lang="ru-RU" sz="1400" dirty="0" smtClean="0"/>
              <a:t>Теплопроводность </a:t>
            </a:r>
            <a:r>
              <a:rPr lang="ru-RU" sz="1400" dirty="0"/>
              <a:t>0,019-0,034 Вт/м*K. </a:t>
            </a:r>
            <a:endParaRPr lang="ru-RU" sz="1400" dirty="0" smtClean="0"/>
          </a:p>
          <a:p>
            <a:r>
              <a:rPr lang="ru-RU" sz="1400" dirty="0" smtClean="0"/>
              <a:t>Вес </a:t>
            </a:r>
            <a:r>
              <a:rPr lang="ru-RU" sz="1400" dirty="0"/>
              <a:t>материала до 2 кг/м2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71802" y="5214950"/>
            <a:ext cx="27369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Толщина </a:t>
            </a:r>
            <a:r>
              <a:rPr lang="ru-RU" sz="1400" dirty="0"/>
              <a:t>защитного слоя 0,7 мм. </a:t>
            </a:r>
            <a:endParaRPr lang="ru-RU" sz="1400" dirty="0" smtClean="0"/>
          </a:p>
          <a:p>
            <a:r>
              <a:rPr lang="ru-RU" sz="1400" dirty="0" smtClean="0"/>
              <a:t>Вес </a:t>
            </a:r>
            <a:r>
              <a:rPr lang="ru-RU" sz="1400" dirty="0"/>
              <a:t>материала 2,8 кг/м2. </a:t>
            </a:r>
            <a:endParaRPr lang="ru-RU" sz="1400" dirty="0" smtClean="0"/>
          </a:p>
          <a:p>
            <a:r>
              <a:rPr lang="ru-RU" sz="1400" dirty="0" smtClean="0"/>
              <a:t>Ширина </a:t>
            </a:r>
            <a:r>
              <a:rPr lang="ru-RU" sz="1400" dirty="0"/>
              <a:t>полотна 2-5 м. </a:t>
            </a:r>
            <a:endParaRPr lang="ru-RU" sz="1400" dirty="0" smtClean="0"/>
          </a:p>
          <a:p>
            <a:r>
              <a:rPr lang="ru-RU" sz="1400" dirty="0" smtClean="0"/>
              <a:t>Усадка </a:t>
            </a:r>
            <a:r>
              <a:rPr lang="ru-RU" sz="1400" dirty="0"/>
              <a:t>не более 0,2</a:t>
            </a:r>
            <a:r>
              <a:rPr lang="ru-RU" sz="1400" dirty="0" smtClean="0"/>
              <a:t>%.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72264" y="1285860"/>
            <a:ext cx="1213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От 2 до 5 лет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00826" y="3214686"/>
            <a:ext cx="1302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От 7 до 20 лет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0826" y="5214950"/>
            <a:ext cx="1392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От 10 до 25 лет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Классификация покрытия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Класс </a:t>
            </a:r>
            <a:r>
              <a:rPr lang="ru-RU" sz="1400" dirty="0" smtClean="0"/>
              <a:t>износоустойчивости линолеума принято обозначать двумя цифрами. </a:t>
            </a:r>
            <a:endParaRPr lang="ru-RU" sz="1400" dirty="0" smtClean="0"/>
          </a:p>
          <a:p>
            <a:r>
              <a:rPr lang="ru-RU" sz="1400" dirty="0" smtClean="0"/>
              <a:t>Первая </a:t>
            </a:r>
            <a:r>
              <a:rPr lang="ru-RU" sz="1400" dirty="0" smtClean="0"/>
              <a:t>указывает на сферу применения: </a:t>
            </a:r>
            <a:endParaRPr lang="ru-RU" sz="1400" dirty="0" smtClean="0"/>
          </a:p>
          <a:p>
            <a:r>
              <a:rPr lang="ru-RU" sz="1400" dirty="0" smtClean="0"/>
              <a:t>2 </a:t>
            </a:r>
            <a:r>
              <a:rPr lang="ru-RU" sz="1400" dirty="0" smtClean="0"/>
              <a:t>– бытовой линолеум; </a:t>
            </a:r>
            <a:endParaRPr lang="ru-RU" sz="1400" dirty="0" smtClean="0"/>
          </a:p>
          <a:p>
            <a:r>
              <a:rPr lang="ru-RU" sz="1400" dirty="0" smtClean="0"/>
              <a:t>3 </a:t>
            </a:r>
            <a:r>
              <a:rPr lang="ru-RU" sz="1400" dirty="0" smtClean="0"/>
              <a:t>– линолеум </a:t>
            </a:r>
            <a:r>
              <a:rPr lang="ru-RU" sz="1400" dirty="0" err="1" smtClean="0"/>
              <a:t>полукоммерческий</a:t>
            </a:r>
            <a:r>
              <a:rPr lang="ru-RU" sz="1400" dirty="0" smtClean="0"/>
              <a:t>; </a:t>
            </a:r>
            <a:endParaRPr lang="ru-RU" sz="1400" dirty="0" smtClean="0"/>
          </a:p>
          <a:p>
            <a:r>
              <a:rPr lang="ru-RU" sz="1400" dirty="0" smtClean="0"/>
              <a:t>4 </a:t>
            </a:r>
            <a:r>
              <a:rPr lang="ru-RU" sz="1400" dirty="0" smtClean="0"/>
              <a:t>– линолеум коммерческого типа. </a:t>
            </a:r>
            <a:endParaRPr lang="ru-RU" sz="1400" dirty="0" smtClean="0"/>
          </a:p>
          <a:p>
            <a:r>
              <a:rPr lang="ru-RU" sz="1400" dirty="0" smtClean="0"/>
              <a:t>Вторая </a:t>
            </a:r>
            <a:r>
              <a:rPr lang="ru-RU" sz="1400" dirty="0" smtClean="0"/>
              <a:t>цифра – это степень допустимой нагрузки на покрытие: </a:t>
            </a:r>
            <a:endParaRPr lang="ru-RU" sz="1400" dirty="0" smtClean="0"/>
          </a:p>
          <a:p>
            <a:r>
              <a:rPr lang="ru-RU" sz="1400" dirty="0" smtClean="0"/>
              <a:t>1 </a:t>
            </a:r>
            <a:r>
              <a:rPr lang="ru-RU" sz="1400" dirty="0" smtClean="0"/>
              <a:t>– слабая; 2 –средней интенсивности; 3 – высокая; 4 – очень высокая.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Символьная классифик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00438"/>
            <a:ext cx="361150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</TotalTime>
  <Words>977</Words>
  <Application>Microsoft Office PowerPoint</Application>
  <PresentationFormat>Экран (4:3)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Таблица. Сравнительные характеристики линолеума  </vt:lpstr>
      <vt:lpstr>Классификация покрытия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Методист</cp:lastModifiedBy>
  <cp:revision>11</cp:revision>
  <dcterms:created xsi:type="dcterms:W3CDTF">2021-11-26T05:42:47Z</dcterms:created>
  <dcterms:modified xsi:type="dcterms:W3CDTF">2021-11-26T07:24:58Z</dcterms:modified>
</cp:coreProperties>
</file>