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3" r:id="rId11"/>
    <p:sldId id="264" r:id="rId12"/>
    <p:sldId id="265" r:id="rId13"/>
    <p:sldId id="266" r:id="rId14"/>
    <p:sldId id="267" r:id="rId15"/>
    <p:sldId id="273" r:id="rId16"/>
    <p:sldId id="268" r:id="rId17"/>
    <p:sldId id="272" r:id="rId18"/>
    <p:sldId id="274" r:id="rId19"/>
    <p:sldId id="275" r:id="rId20"/>
    <p:sldId id="276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iurok.ru/files/miezhpriedmietnyie-sviazi-v-profiessional-nom-obuc.html" TargetMode="External"/><Relationship Id="rId2" Type="http://schemas.openxmlformats.org/officeDocument/2006/relationships/hyperlink" Target="http://www.informio.ru/publications/id65/Mezhpredmetnye-svjazi-v-uchebnoi-dejatelnosti-OU-SP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Межпредметные</a:t>
            </a:r>
            <a:r>
              <a:rPr lang="ru-RU" dirty="0" smtClean="0"/>
              <a:t> связи в профессиональном  обучении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8654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ФКП образовательное учреждение № </a:t>
            </a:r>
            <a:r>
              <a:rPr lang="ru-RU" dirty="0" smtClean="0"/>
              <a:t>255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 smtClean="0"/>
              <a:t>. Сургут, 2017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Способы планирования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1. Сетевое.</a:t>
            </a:r>
          </a:p>
          <a:p>
            <a:r>
              <a:rPr lang="ru-RU" sz="3000" dirty="0" smtClean="0"/>
              <a:t>2. Курсовое.</a:t>
            </a:r>
          </a:p>
          <a:p>
            <a:r>
              <a:rPr lang="ru-RU" sz="3000" dirty="0" smtClean="0"/>
              <a:t>3. Тематическое.</a:t>
            </a:r>
          </a:p>
          <a:p>
            <a:r>
              <a:rPr lang="ru-RU" sz="3000" dirty="0" smtClean="0"/>
              <a:t>4. Поурочное.</a:t>
            </a:r>
            <a:endParaRPr lang="ru-RU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занятий с использованием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Бинарное занятие </a:t>
            </a:r>
            <a:r>
              <a:rPr lang="ru-RU" dirty="0" smtClean="0"/>
              <a:t>- учебное занятие, объединяющее содержание двух предметов одного цикла (или образовательной области) в одном уроке. Особенностью такого занятия является то, что изложение, исследование проблемы одного предмета находит продолжение в другом. При бинарном занятии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 реализуются в процессе преподавания дисциплин одной образовательной области.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занятий с использованием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2. Интегрированное занятие </a:t>
            </a:r>
            <a:r>
              <a:rPr lang="ru-RU" dirty="0" smtClean="0"/>
              <a:t>- учебное занятие, на котором обозначенная тема рассматривается с различных точек зрения, средствами нескольких предметов (курсов). Ведут его два или даже несколько преподавателей.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занятий с использованием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Межпредметное</a:t>
            </a:r>
            <a:r>
              <a:rPr lang="ru-RU" b="1" dirty="0" smtClean="0"/>
              <a:t> занятие </a:t>
            </a:r>
            <a:r>
              <a:rPr lang="ru-RU" dirty="0" smtClean="0"/>
              <a:t>- эта форма занятий, при которой изучаемый учебный материал иллюстрируется сведениями из других дисциплин, обеспечивая при этом синхронность обучения по пересекающимся темам нескольких дисциплин, которые разделены по времени (семестры, курсы). </a:t>
            </a:r>
            <a:r>
              <a:rPr lang="ru-RU" dirty="0" err="1" smtClean="0"/>
              <a:t>Межпредметное</a:t>
            </a:r>
            <a:r>
              <a:rPr lang="ru-RU" dirty="0" smtClean="0"/>
              <a:t> занятие, как правило, ведет один преподаватель.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занятий с использованием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4. Производственная практика </a:t>
            </a:r>
            <a:r>
              <a:rPr lang="ru-RU" dirty="0" smtClean="0"/>
              <a:t>- большую роль играют </a:t>
            </a:r>
            <a:r>
              <a:rPr lang="ru-RU" dirty="0" err="1" smtClean="0"/>
              <a:t>спецпредметы</a:t>
            </a:r>
            <a:r>
              <a:rPr lang="ru-RU" dirty="0" smtClean="0"/>
              <a:t> и производственное обучение, когда теория и профессиональная практика ведутся в параллели - это не что иное, как </a:t>
            </a:r>
            <a:r>
              <a:rPr lang="ru-RU" dirty="0" err="1" smtClean="0"/>
              <a:t>межпредметная</a:t>
            </a:r>
            <a:r>
              <a:rPr lang="ru-RU" dirty="0" smtClean="0"/>
              <a:t> связь.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01122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В подготовке данной презентации использовались материалы: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Ефременко</a:t>
            </a:r>
            <a:r>
              <a:rPr lang="ru-RU" dirty="0" smtClean="0"/>
              <a:t>, Е.В.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 в учебной деятельности ОУ СПО / Е.В. </a:t>
            </a:r>
            <a:r>
              <a:rPr lang="ru-RU" dirty="0" err="1" smtClean="0"/>
              <a:t>Ефременко</a:t>
            </a:r>
            <a:r>
              <a:rPr lang="ru-RU" dirty="0" smtClean="0"/>
              <a:t> </a:t>
            </a:r>
            <a:r>
              <a:rPr lang="ru-RU" dirty="0" smtClean="0"/>
              <a:t>// [Электронный ресурс] / Режим доступа: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www.informio.ru/publications/id65/Mezhpredmetnye-svjazi-v-uchebnoi-dejatelnosti-OU-SPO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</a:t>
            </a:r>
            <a:r>
              <a:rPr lang="ru-RU" dirty="0" smtClean="0"/>
              <a:t>связи в профессиональном обучении  // [Электронный ресурс] / Режим доступа: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://multiurok.ru/files/miezhpriedmietnyie-sviazi-v-profiessional-nom-obuc.html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Практическое занятие по дисциплине «Электротехника»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7" y="928670"/>
          <a:ext cx="8501122" cy="505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219"/>
                <a:gridCol w="6369903"/>
              </a:tblGrid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Дисциплина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Электротехника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Преподаватель, мастер производственного обучения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Котелевский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В.Л.,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Махоткин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А.Э.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Электрооборудование трактора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4143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Практическое занятие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9922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получения новых знаний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Изучить принцип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действия трактора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Задачи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отработка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навыков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подключения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устранения неисправности при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подключении;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продолжение развития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логики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мышления, умения работать в коллективе;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объективности суждений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Междисциплинарные связи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Материаловедение, Охрана труда, Чтение чертежей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2012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Связь с производством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Промышленный участок ФКУ ИК – 11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7790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Инструкционные карты,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тестовые задания, ПК, видеопроектор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Рабочее место для практического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Мастерская  электротехники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Набоких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В.А. Электрооборудование автомобилей 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тракторов: учебник для студ. учреждений сред. проф. образования / В.А.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Набоких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– М.: Академия, 2014.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Петросов, В.В. Ремонт автомобилей и двигателей: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учебник для студ. учреждений сред. проф. образования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/ В.В. Петросов.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М.: Академия, 2014.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05800" cy="64294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Практическое занятие по дисциплине «Материаловедение»</a:t>
            </a:r>
            <a:endParaRPr lang="ru-RU" sz="27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071546"/>
          <a:ext cx="8572560" cy="544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657"/>
                <a:gridCol w="6369903"/>
              </a:tblGrid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Дисциплина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Материаловедение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Преподаватель, мастер производственного обучения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Кадочникова И.Н.,  Кадочников Е.С.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Отделка стен рулонными  материалами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(тканевыми материалами)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585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Практическое занятие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0669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обобщения знаний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Изучить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способов оклейки стен тканевыми материалами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68964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Задачи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тработка навыков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оклейки стен тканевыми материалами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1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продолжение развития пространственного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мышления, умения работать в коллективе;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продолжение формирования дизайнерских навыков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Междисциплинарные связи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Материаловедение (из курсов «Мастер отделочных строительных работ», «Оператор швейного оборудования»),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Экономика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585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Связь с производством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Промышленный участок ФКУ ИК – 11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8484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Инструкционные карты,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оборудование, расходные материалы (шелковые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обои, клей, валики, шпатели, нож, ножницы)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Рабочее место для практического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Мастерская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строительная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Баландина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И.В. Основы материаловедения. Отделочные работы: учеб. для студ. учреждений сред. проф. образования / И.В.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Баландина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Б.А Ефимов. – М.: Академия, 2016.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Смирнов, В.А. Материаловедение: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отделочные работы: учебник для </a:t>
                      </a:r>
                      <a:r>
                        <a:rPr lang="ru-RU" sz="1200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проф. образования / В.А. Смирнов. – М.: Академия, 2012.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05800" cy="65321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Практическое занятие по </a:t>
            </a:r>
            <a:r>
              <a:rPr lang="ru-RU" sz="2400" b="1" dirty="0" smtClean="0"/>
              <a:t>МДК «Оборудование, техника и технология электросварки»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285860"/>
          <a:ext cx="8501122" cy="5251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219"/>
                <a:gridCol w="6369903"/>
              </a:tblGrid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МДК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Оборудование,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техника и технология электросварки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Преподаватель, мастер производственного обучения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Пецков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Г.Я.,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Бурмаков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Г.Я.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Горизонтальная сварка швов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4143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Практическое занятие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9922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закрепления знаний и навыков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Закрепление знаний, полученных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 уроках спецтехнологии и материаловедения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Задачи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отработка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практических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навыков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сварки горизонтальным швом;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продолжение развития пространственного мышления, умения работать в коллективе;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воспитание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ответственности за результаты труда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Междисциплинарные связи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Спецтехнология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Материаловедение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2012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Связь с производством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Промышленный участок ФКУ ИК – 11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7790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Технологические карты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Рабочее место для практического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Кабины сварщиков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Овчинников, В.В. Сварка и резка деталей из различных сталей, цветных металлов и их сплавов, чугунов во всех пространственных положениях: учеб. для студ. учреждений сред. проф. образования / В.В. Овчинников. – М.: Академия, 2017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Маслов, В.И. Сварочные работы: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учебник 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студ. учреждений сред. проф. образования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/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В.И.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Маслов.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 Академия,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51033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Теоретическое </a:t>
            </a:r>
            <a:r>
              <a:rPr lang="ru-RU" sz="2400" b="1" dirty="0" smtClean="0"/>
              <a:t>занятие по дисциплине </a:t>
            </a:r>
            <a:r>
              <a:rPr lang="ru-RU" sz="2400" b="1" dirty="0" smtClean="0"/>
              <a:t>«Техника изготовления художественных изделий из древесных материалов»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71546"/>
          <a:ext cx="8572560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657"/>
                <a:gridCol w="6369903"/>
              </a:tblGrid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Дисциплина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Техника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изготовления художественных изделий из древесных материалов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Преподаватель, мастер производственного обучения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Давидова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Г.Р.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Геометрическая резьба «Треугольники»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585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Теоретическое занятие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0669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изучения нового материала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Изучить способов оклейки стен тканевыми материалами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68964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Задачи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знакомство с одним из видов резьбы по дереву;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1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продолжение развития пространственного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мышления, умения работать в коллективе;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воспитание добросовестного отношения к труду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Междисциплинарные связи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Рисование, Черчение, Охрана труда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585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Связь с производством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Промышленный участок ФКУ ИК – 11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8484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Основные и вспомогательные инструменты,  ПК, видеопроектор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Рабочее место для практического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Мастерская изготовителей художественных изделий из дерева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Барташевич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А.А.  Технология художественной обработки древесины: </a:t>
                      </a:r>
                      <a:r>
                        <a:rPr kumimoji="0" lang="ru-RU" sz="120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пособие / А.А. </a:t>
                      </a:r>
                      <a:r>
                        <a:rPr kumimoji="0" lang="ru-RU" sz="120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Барташевич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В.И. Онегин, С.В. </a:t>
                      </a:r>
                      <a:r>
                        <a:rPr kumimoji="0" lang="ru-RU" sz="120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Шетько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</a:t>
                      </a:r>
                      <a:r>
                        <a:rPr kumimoji="0" lang="ru-RU" sz="120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Роств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/Д.: Феникс, 2013. 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Емельянов, А. И. Художественная резьба по дереву. Резьба по дереву для начинающих: секреты мастерства /  А.И. Емельянов. – Ростов-на-Дону : </a:t>
                      </a: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Владис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: М. : РИПОЛ классик, 2009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Модели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Общеобразовательные дисциплины – специальные дисциплины.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Общепрофессиональные</a:t>
            </a:r>
            <a:r>
              <a:rPr lang="ru-RU" dirty="0" smtClean="0"/>
              <a:t> дисциплины – специальные дисциплины.</a:t>
            </a:r>
          </a:p>
          <a:p>
            <a:r>
              <a:rPr lang="ru-RU" dirty="0" smtClean="0"/>
              <a:t>3. Специальные дисциплины – специальные дисциплины.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05800" cy="85725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Теоретическое занятие по дисциплине </a:t>
            </a:r>
            <a:r>
              <a:rPr lang="ru-RU" sz="2700" b="1" dirty="0" smtClean="0"/>
              <a:t>«Техническое оснащение и организация рабочего места»</a:t>
            </a:r>
            <a:endParaRPr lang="ru-RU" sz="2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85860"/>
          <a:ext cx="8501122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02"/>
                <a:gridCol w="6316820"/>
              </a:tblGrid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Дисциплина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Техническое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оснащение и организация рабочего места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Преподаватель, мастер производственного обучения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Мамбеталиева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Т.Б., Оборин А.Н.,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Ожигова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Н.И.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Пожарная безопасность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585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Теоретическое занятие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0669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систематизации, обобщения и закрепления знаний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Обобщение и закрепление знаний обучающихся по пожарной безопасности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68964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Задачи урока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ознакомление с первичными средствами пожаротушения;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1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тработка алгоритма действий  при возникновении пожара;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воспитание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ответственного отношения к труду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38010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Междисциплинарные связи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Охрана труда, Техническое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оснащение и организация рабочего места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585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Связь с производством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Столовая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ФКУ ИК – 11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28484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Инструкционные карты, тестовые задание, ПК,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видеопроктор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Рабочее место для практического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Кабинет-лаборатория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«Повар»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Усов, В.В. Организация производства и обслуживания на предприятиях общественного питания: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учеб. для студ. учреждений сред. проф. образования / В.В. Усов. – М.: Академия, 2012.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  <a:tr h="47408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955" marR="20955" marT="20955" marB="20955" anchor="b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Золин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В.П.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Технологическое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оборудование предприятий 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общественного питания: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учеб. для студ. учреждений сред. проф. образования / В.В.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Золин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– М.: Академия, 2012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55" marR="20955" marT="20955" marB="2095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3058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 реализации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 необходимо: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Четко формулировать учебно-познавательную цель и задачи, направленные на формирование общих и профессиональных компетенций.</a:t>
            </a:r>
          </a:p>
          <a:p>
            <a:r>
              <a:rPr lang="ru-RU" dirty="0" smtClean="0"/>
              <a:t>2. Обеспечивать активность обучающихся по применению знаний из других дисциплин.</a:t>
            </a:r>
          </a:p>
          <a:p>
            <a:r>
              <a:rPr lang="ru-RU" dirty="0" smtClean="0"/>
              <a:t>3. Объяснять причинно-следственные связи, сущность изучаемых явлений и процессов.</a:t>
            </a:r>
          </a:p>
          <a:p>
            <a:r>
              <a:rPr lang="ru-RU" dirty="0" smtClean="0"/>
              <a:t>4. Нацеливать обучающихся на обобщение определенных разделов учебного материала, изучаемого на разных предметах.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организации обучения: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Урок-лекция.</a:t>
            </a:r>
          </a:p>
          <a:p>
            <a:r>
              <a:rPr lang="ru-RU" dirty="0" smtClean="0"/>
              <a:t>2.Урок-путешествие.</a:t>
            </a:r>
          </a:p>
          <a:p>
            <a:r>
              <a:rPr lang="ru-RU" dirty="0" smtClean="0"/>
              <a:t>3. Урок-исследование.</a:t>
            </a:r>
          </a:p>
          <a:p>
            <a:r>
              <a:rPr lang="ru-RU" dirty="0" smtClean="0"/>
              <a:t>4. Урок-инсценировка.</a:t>
            </a:r>
          </a:p>
          <a:p>
            <a:r>
              <a:rPr lang="ru-RU" dirty="0" smtClean="0"/>
              <a:t>5. Учебная конференция.</a:t>
            </a:r>
          </a:p>
          <a:p>
            <a:r>
              <a:rPr lang="ru-RU" dirty="0" smtClean="0"/>
              <a:t>6. Урок-экскурсия.</a:t>
            </a:r>
          </a:p>
          <a:p>
            <a:r>
              <a:rPr lang="ru-RU" dirty="0" smtClean="0"/>
              <a:t>7. Проблемный урок.</a:t>
            </a:r>
          </a:p>
          <a:p>
            <a:r>
              <a:rPr lang="ru-RU" dirty="0" smtClean="0"/>
              <a:t>8. Комплексное домашнее задание.</a:t>
            </a:r>
          </a:p>
          <a:p>
            <a:r>
              <a:rPr lang="ru-RU" dirty="0" smtClean="0"/>
              <a:t>9. Мультимедиа-урок и т.д.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Учебно-междисциплинарные прямые связи.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Исследовательско-междисциплинарные</a:t>
            </a:r>
            <a:r>
              <a:rPr lang="ru-RU" dirty="0" smtClean="0"/>
              <a:t> связи проблемного характера.</a:t>
            </a:r>
          </a:p>
          <a:p>
            <a:r>
              <a:rPr lang="ru-RU" dirty="0" smtClean="0"/>
              <a:t>3. Ментально-опосредованные связи.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Опосредованно-прикладные</a:t>
            </a:r>
            <a:r>
              <a:rPr lang="ru-RU" dirty="0" smtClean="0"/>
              <a:t> связи.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Уровни применения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1 уровень – на отдельных занятиях (эпизодически).</a:t>
            </a:r>
          </a:p>
          <a:p>
            <a:r>
              <a:rPr lang="ru-RU" sz="3000" dirty="0" smtClean="0"/>
              <a:t>2 уровень – в системе занятий </a:t>
            </a:r>
          </a:p>
          <a:p>
            <a:pPr>
              <a:buNone/>
            </a:pPr>
            <a:r>
              <a:rPr lang="ru-RU" sz="3000" dirty="0" smtClean="0"/>
              <a:t>(частично-системные).</a:t>
            </a:r>
          </a:p>
          <a:p>
            <a:r>
              <a:rPr lang="ru-RU" sz="3000" dirty="0" smtClean="0"/>
              <a:t>3 уровень – постоянно (системные).</a:t>
            </a:r>
            <a:endParaRPr lang="ru-RU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Уровни организации учебного процесса на основе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Урочный (обобщающие уроки, учебные темы).</a:t>
            </a:r>
          </a:p>
          <a:p>
            <a:r>
              <a:rPr lang="ru-RU" dirty="0" smtClean="0"/>
              <a:t>2. Тематический (связь с другими дисциплинами, курсами).</a:t>
            </a:r>
          </a:p>
          <a:p>
            <a:r>
              <a:rPr lang="ru-RU" dirty="0" smtClean="0"/>
              <a:t>3. Сквозной (система занятий, охватывающих несколько учебных тем разных курсов).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Внутрицикловой</a:t>
            </a:r>
            <a:r>
              <a:rPr lang="ru-RU" dirty="0" smtClean="0"/>
              <a:t> (одна и та же тема в разных дисциплинах).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Межцикловой</a:t>
            </a:r>
            <a:r>
              <a:rPr lang="ru-RU" dirty="0" smtClean="0"/>
              <a:t> (разные дисциплины имеют общие темы и дополняют друг друга).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Результативность обучения на основе междисциплинарных связей выявляется на основании: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/>
          <a:lstStyle/>
          <a:p>
            <a:pPr lvl="0"/>
            <a:r>
              <a:rPr lang="ru-RU" dirty="0" smtClean="0"/>
              <a:t>1. </a:t>
            </a:r>
            <a:r>
              <a:rPr lang="ru-RU" b="1" dirty="0" smtClean="0"/>
              <a:t>Умений </a:t>
            </a:r>
            <a:r>
              <a:rPr lang="ru-RU" dirty="0" smtClean="0"/>
              <a:t>обучающихся осуществлять междисциплинарный перенос знаний при решении познавательных и профессиональных задач (увидеть проблему, составить план ее решения, отобрать нужные знания из разных предметов, обобщить их, сделать выводы).</a:t>
            </a:r>
          </a:p>
          <a:p>
            <a:pPr lvl="0"/>
            <a:r>
              <a:rPr lang="ru-RU" dirty="0" smtClean="0"/>
              <a:t>2. </a:t>
            </a:r>
            <a:r>
              <a:rPr lang="ru-RU" b="1" dirty="0" smtClean="0"/>
              <a:t>Мотивации</a:t>
            </a:r>
            <a:r>
              <a:rPr lang="ru-RU" dirty="0" smtClean="0"/>
              <a:t> учебно-познавательной деятельности обучающихся на основе междисциплинарных связей.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Результативность обучения на основе междисциплинарных связей выявляется на основании: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68880"/>
            <a:ext cx="8229600" cy="3317574"/>
          </a:xfrm>
        </p:spPr>
        <p:txBody>
          <a:bodyPr/>
          <a:lstStyle/>
          <a:p>
            <a:r>
              <a:rPr lang="ru-RU" dirty="0" smtClean="0"/>
              <a:t>3. </a:t>
            </a:r>
            <a:r>
              <a:rPr lang="ru-RU" b="1" dirty="0" smtClean="0"/>
              <a:t>Степени</a:t>
            </a:r>
            <a:r>
              <a:rPr lang="ru-RU" dirty="0" smtClean="0"/>
              <a:t> </a:t>
            </a:r>
            <a:r>
              <a:rPr lang="ru-RU" b="1" dirty="0" smtClean="0"/>
              <a:t>трудности</a:t>
            </a:r>
            <a:r>
              <a:rPr lang="ru-RU" dirty="0" smtClean="0"/>
              <a:t> междисциплинарных заданий для обучающихся разных курсов и разной подготовки к установлению связей.</a:t>
            </a:r>
          </a:p>
          <a:p>
            <a:r>
              <a:rPr lang="ru-RU" dirty="0" smtClean="0"/>
              <a:t>4. </a:t>
            </a:r>
            <a:r>
              <a:rPr lang="ru-RU" b="1" dirty="0" smtClean="0"/>
              <a:t>Степени осознанности </a:t>
            </a:r>
            <a:r>
              <a:rPr lang="ru-RU" dirty="0" smtClean="0"/>
              <a:t>междисциплинарных связей в обучении разным дисциплинам.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</TotalTime>
  <Words>1558</Words>
  <PresentationFormat>Экран (4:3)</PresentationFormat>
  <Paragraphs>219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Межпредметные связи в профессиональном  обучении</vt:lpstr>
      <vt:lpstr>Модели межпредметных связей</vt:lpstr>
      <vt:lpstr>При реализации межпредметных связей необходимо:</vt:lpstr>
      <vt:lpstr>Формы организации обучения:</vt:lpstr>
      <vt:lpstr>Типы межпредметных связей:</vt:lpstr>
      <vt:lpstr>Уровни применения межпредметных связей:</vt:lpstr>
      <vt:lpstr>Уровни организации учебного процесса на основе межпредметных связей:</vt:lpstr>
      <vt:lpstr>Результативность обучения на основе междисциплинарных связей выявляется на основании:</vt:lpstr>
      <vt:lpstr>Результативность обучения на основе междисциплинарных связей выявляется на основании:</vt:lpstr>
      <vt:lpstr>Способы планирования межпредметных связей:</vt:lpstr>
      <vt:lpstr>Виды занятий с использованием межпредметных связей:</vt:lpstr>
      <vt:lpstr>Виды занятий с использованием межпредметных связей:</vt:lpstr>
      <vt:lpstr>Виды занятий с использованием межпредметных связей:</vt:lpstr>
      <vt:lpstr>Виды занятий с использованием межпредметных связей:</vt:lpstr>
      <vt:lpstr>В подготовке данной презентации использовались материалы:</vt:lpstr>
      <vt:lpstr>Практическое занятие по дисциплине «Электротехника» </vt:lpstr>
      <vt:lpstr>Практическое занятие по дисциплине «Материаловедение»</vt:lpstr>
      <vt:lpstr>Практическое занятие по МДК «Оборудование, техника и технология электросварки»</vt:lpstr>
      <vt:lpstr>Теоретическое занятие по дисциплине «Техника изготовления художественных изделий из древесных материалов»</vt:lpstr>
      <vt:lpstr>Теоретическое занятие по дисциплине «Техническое оснащение и организация рабочего места»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Межпредметные связи в профессиональном  обучении</dc:title>
  <dc:creator>Александр</dc:creator>
  <cp:lastModifiedBy>Методист</cp:lastModifiedBy>
  <cp:revision>31</cp:revision>
  <dcterms:created xsi:type="dcterms:W3CDTF">2017-12-18T05:04:42Z</dcterms:created>
  <dcterms:modified xsi:type="dcterms:W3CDTF">2017-12-22T06:06:10Z</dcterms:modified>
</cp:coreProperties>
</file>