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2" r:id="rId3"/>
    <p:sldId id="273" r:id="rId4"/>
    <p:sldId id="271" r:id="rId5"/>
    <p:sldId id="266" r:id="rId6"/>
    <p:sldId id="257" r:id="rId7"/>
    <p:sldId id="263" r:id="rId8"/>
    <p:sldId id="272" r:id="rId9"/>
    <p:sldId id="264" r:id="rId10"/>
    <p:sldId id="267" r:id="rId11"/>
    <p:sldId id="261" r:id="rId12"/>
    <p:sldId id="259" r:id="rId13"/>
    <p:sldId id="274" r:id="rId14"/>
    <p:sldId id="268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296" y="-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16.02.2025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16.02.2025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16.02.2025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16.02.2025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548680"/>
            <a:ext cx="7772400" cy="2160240"/>
          </a:xfrm>
        </p:spPr>
        <p:txBody>
          <a:bodyPr>
            <a:noAutofit/>
          </a:bodyPr>
          <a:lstStyle/>
          <a:p>
            <a:pPr marL="182880" indent="0" algn="ctr">
              <a:buNone/>
            </a:pPr>
            <a:r>
              <a:rPr lang="ru-RU" sz="3200" b="1" dirty="0" smtClean="0">
                <a:solidFill>
                  <a:srgbClr val="C00000"/>
                </a:solidFill>
              </a:rPr>
              <a:t>Школьная библиотека в пенитенциарной системе, как инструмент </a:t>
            </a:r>
            <a:r>
              <a:rPr lang="ru-RU" sz="3200" b="1" dirty="0" err="1" smtClean="0">
                <a:solidFill>
                  <a:srgbClr val="C00000"/>
                </a:solidFill>
              </a:rPr>
              <a:t>социалазации</a:t>
            </a:r>
            <a:r>
              <a:rPr lang="ru-RU" sz="3200" b="1" dirty="0" smtClean="0">
                <a:solidFill>
                  <a:srgbClr val="C00000"/>
                </a:solidFill>
              </a:rPr>
              <a:t> и реабилитации </a:t>
            </a:r>
            <a:r>
              <a:rPr lang="ru-RU" sz="3200" b="1" dirty="0" err="1" smtClean="0">
                <a:solidFill>
                  <a:srgbClr val="C00000"/>
                </a:solidFill>
              </a:rPr>
              <a:t>обучющихся</a:t>
            </a:r>
            <a:r>
              <a:rPr lang="ru-RU" sz="3200" b="1" dirty="0" smtClean="0">
                <a:solidFill>
                  <a:srgbClr val="C00000"/>
                </a:solidFill>
              </a:rPr>
              <a:t>.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Педагог-библиотекарь</a:t>
            </a:r>
          </a:p>
          <a:p>
            <a:r>
              <a:rPr lang="ru-RU" sz="2400" dirty="0" smtClean="0"/>
              <a:t> КОУ «Специальная школа №1»</a:t>
            </a:r>
          </a:p>
          <a:p>
            <a:r>
              <a:rPr lang="ru-RU" sz="2400" dirty="0" smtClean="0"/>
              <a:t> </a:t>
            </a:r>
            <a:r>
              <a:rPr lang="ru-RU" sz="2400" dirty="0" err="1" smtClean="0"/>
              <a:t>Пацула</a:t>
            </a:r>
            <a:r>
              <a:rPr lang="ru-RU" sz="2400" dirty="0" smtClean="0"/>
              <a:t> Виктория Васильевна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803678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052736"/>
            <a:ext cx="7926252" cy="5284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10038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36712"/>
            <a:ext cx="8280920" cy="552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0808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476672"/>
            <a:ext cx="849694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Роль школьной библиотеки в социализации и адаптации осужденных заключается в следующем:</a:t>
            </a:r>
          </a:p>
          <a:p>
            <a:r>
              <a:rPr lang="ru-RU" sz="2000" dirty="0"/>
              <a:t>•	Помощь в исправлении и перевоспитании. Библиотека помогает людям, оказавшимся в заключении, выдержать выпавшие на их долю испытания, содействует их духовному возрождению. </a:t>
            </a:r>
          </a:p>
          <a:p>
            <a:r>
              <a:rPr lang="ru-RU" sz="2000" dirty="0"/>
              <a:t>•	Подготовка к освобождению и адаптации к условиям жизни на свободе. Отношение осуждённых к самообразованию, работе в библиотеке, а также участие в различных </a:t>
            </a:r>
            <a:r>
              <a:rPr lang="ru-RU" sz="2000" dirty="0" smtClean="0"/>
              <a:t>мероприятиях .</a:t>
            </a:r>
          </a:p>
          <a:p>
            <a:r>
              <a:rPr lang="ru-RU" sz="2000" dirty="0" smtClean="0"/>
              <a:t>•</a:t>
            </a:r>
            <a:r>
              <a:rPr lang="ru-RU" sz="2000" dirty="0"/>
              <a:t>	Развитие моральных качеств. Участие в школьных мероприятиях способствует развитию у осуждённых уверенности в себе, коммуникабельности, расширяет поле их коллективной деятельности и общения. </a:t>
            </a:r>
          </a:p>
          <a:p>
            <a:r>
              <a:rPr lang="ru-RU" sz="2000" dirty="0"/>
              <a:t>Воспитательное воздействие библиотекаря может осуществляться в формах индивидуальных бесед, индивидуального шефства, включения осуждённого в учебную, общественную и другую полезную деятельность, личных поручений. </a:t>
            </a:r>
          </a:p>
        </p:txBody>
      </p:sp>
    </p:spTree>
    <p:extLst>
      <p:ext uri="{BB962C8B-B14F-4D97-AF65-F5344CB8AC3E}">
        <p14:creationId xmlns:p14="http://schemas.microsoft.com/office/powerpoint/2010/main" val="4140265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700808"/>
            <a:ext cx="7706856" cy="4032448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tx1"/>
                </a:solidFill>
              </a:rPr>
              <a:t>1. Ограниченность помещения библиотеки для проведения массовых мероприятий (нет читального зала).</a:t>
            </a:r>
            <a:br>
              <a:rPr lang="ru-RU" sz="2400" dirty="0">
                <a:solidFill>
                  <a:schemeClr val="tx1"/>
                </a:solidFill>
              </a:rPr>
            </a:br>
            <a:r>
              <a:rPr lang="ru-RU" sz="2400" dirty="0">
                <a:solidFill>
                  <a:schemeClr val="tx1"/>
                </a:solidFill>
              </a:rPr>
              <a:t>2. Отсутствие доступа к периодической печати для получения расширенной информации.</a:t>
            </a:r>
            <a:br>
              <a:rPr lang="ru-RU" sz="2400" dirty="0">
                <a:solidFill>
                  <a:schemeClr val="tx1"/>
                </a:solidFill>
              </a:rPr>
            </a:br>
            <a:r>
              <a:rPr lang="ru-RU" sz="2400" dirty="0">
                <a:solidFill>
                  <a:schemeClr val="tx1"/>
                </a:solidFill>
              </a:rPr>
              <a:t>3. Остро недостает новых справочных, энциклопедических изданий, научно-популярной </a:t>
            </a:r>
            <a:r>
              <a:rPr lang="ru-RU" sz="2400" dirty="0" smtClean="0">
                <a:solidFill>
                  <a:schemeClr val="tx1"/>
                </a:solidFill>
              </a:rPr>
              <a:t>литературы.</a:t>
            </a:r>
            <a:r>
              <a:rPr lang="ru-RU" sz="2400" dirty="0">
                <a:solidFill>
                  <a:schemeClr val="tx1"/>
                </a:solidFill>
              </a:rPr>
              <a:t/>
            </a:r>
            <a:br>
              <a:rPr lang="ru-RU" sz="2400" dirty="0">
                <a:solidFill>
                  <a:schemeClr val="tx1"/>
                </a:solidFill>
              </a:rPr>
            </a:br>
            <a:r>
              <a:rPr lang="ru-RU" sz="2400" dirty="0">
                <a:solidFill>
                  <a:schemeClr val="tx1"/>
                </a:solidFill>
              </a:rPr>
              <a:t>4.Нет возможности в проведении интернета.</a:t>
            </a:r>
            <a:br>
              <a:rPr lang="ru-RU" sz="2400" dirty="0">
                <a:solidFill>
                  <a:schemeClr val="tx1"/>
                </a:solidFill>
              </a:rPr>
            </a:b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43608" y="476673"/>
            <a:ext cx="6741491" cy="1008112"/>
          </a:xfrm>
        </p:spPr>
        <p:txBody>
          <a:bodyPr>
            <a:normAutofit/>
          </a:bodyPr>
          <a:lstStyle/>
          <a:p>
            <a:r>
              <a:rPr lang="ru-RU" sz="4000" dirty="0">
                <a:solidFill>
                  <a:srgbClr val="C00000"/>
                </a:solidFill>
              </a:rPr>
              <a:t>Однако есть проблемы:</a:t>
            </a:r>
          </a:p>
        </p:txBody>
      </p:sp>
    </p:spTree>
    <p:extLst>
      <p:ext uri="{BB962C8B-B14F-4D97-AF65-F5344CB8AC3E}">
        <p14:creationId xmlns:p14="http://schemas.microsoft.com/office/powerpoint/2010/main" val="34032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СПАСИБО ЗА ВНИМАНИЕ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5602" name="Picture 2" descr="D:\Публикация4-995x10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39266" y="1700808"/>
            <a:ext cx="7097288" cy="51435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91174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332656"/>
            <a:ext cx="835292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/>
          </a:p>
          <a:p>
            <a:r>
              <a:rPr lang="ru-RU" b="1" dirty="0" smtClean="0"/>
              <a:t>«</a:t>
            </a:r>
            <a:r>
              <a:rPr lang="ru-RU" b="1" dirty="0"/>
              <a:t>Любите книгу – она облегчит вам жизнь, дружески поможет разобраться в пёстрой и бурной путанице мыслей, чувств, событий. Она научит вас уважать человека и самих себя, она окрыляет ум и сердце чувством любви к миру, к человечеству» М. </a:t>
            </a:r>
            <a:r>
              <a:rPr lang="ru-RU" b="1" dirty="0" smtClean="0"/>
              <a:t>Горький</a:t>
            </a:r>
          </a:p>
          <a:p>
            <a:endParaRPr lang="ru-RU" b="1" dirty="0"/>
          </a:p>
          <a:p>
            <a:endParaRPr lang="ru-RU" b="1" dirty="0" smtClean="0"/>
          </a:p>
          <a:p>
            <a:endParaRPr lang="ru-RU" b="1" dirty="0"/>
          </a:p>
          <a:p>
            <a:endParaRPr lang="ru-RU" b="1" dirty="0" smtClean="0"/>
          </a:p>
          <a:p>
            <a:endParaRPr lang="ru-RU" b="1" dirty="0"/>
          </a:p>
          <a:p>
            <a:endParaRPr lang="ru-RU" b="1" dirty="0" smtClean="0"/>
          </a:p>
          <a:p>
            <a:endParaRPr lang="ru-RU" b="1" dirty="0"/>
          </a:p>
          <a:p>
            <a:endParaRPr lang="ru-RU" b="1" dirty="0" smtClean="0"/>
          </a:p>
          <a:p>
            <a:endParaRPr lang="ru-RU" b="1" dirty="0"/>
          </a:p>
          <a:p>
            <a:endParaRPr lang="ru-RU" b="1" dirty="0" smtClean="0"/>
          </a:p>
          <a:p>
            <a:endParaRPr lang="ru-RU" b="1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916832"/>
            <a:ext cx="6264696" cy="4696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4947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691680" y="3861048"/>
            <a:ext cx="7056784" cy="2664296"/>
          </a:xfrm>
        </p:spPr>
        <p:txBody>
          <a:bodyPr>
            <a:normAutofit/>
          </a:bodyPr>
          <a:lstStyle/>
          <a:p>
            <a:r>
              <a:rPr lang="ru-RU" dirty="0"/>
              <a:t>Главная задача моей деятельности как педагога-библиотекаря, это пропаганда любви к хорошей книге, чтению, многие осужденные сами начинают тянуться к прекрасному и открывают в себе новые таланты: пишут стихи, активно участвуют во всех библиотечных, общешкольных мероприятиях.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37870"/>
            <a:ext cx="4248472" cy="3576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3738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12776"/>
            <a:ext cx="6940561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3679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7365" y="548681"/>
            <a:ext cx="6417734" cy="1368152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 «Воспитывать по книгам невозможно, поскольку каждый из нас неповторимо индивидуален; воспитывать без книг неразумно: никто не в силах превзойти мудрость народов, мудрость тысячелетий».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39" y="2060847"/>
            <a:ext cx="6730993" cy="4536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8388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ФОТО коллектива\ФОТО Работы\P10108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233534"/>
            <a:ext cx="4860032" cy="3558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1\Desktop\ФОТО коллектива\ФОТО Работы\P10107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763"/>
            <a:ext cx="4499992" cy="3617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53701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ФОТО коллектива\ФОТО Работы\фото для газеты\P51400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23" y="0"/>
            <a:ext cx="5667544" cy="4250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9061" y="2996952"/>
            <a:ext cx="4974939" cy="3861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73543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755577" y="1916832"/>
            <a:ext cx="7524824" cy="4209331"/>
          </a:xfrm>
        </p:spPr>
        <p:txBody>
          <a:bodyPr/>
          <a:lstStyle/>
          <a:p>
            <a:r>
              <a:rPr lang="ru-RU" dirty="0"/>
              <a:t>1.	«Централизованная библиотечная система»;  </a:t>
            </a:r>
          </a:p>
          <a:p>
            <a:r>
              <a:rPr lang="ru-RU" dirty="0"/>
              <a:t>2.	</a:t>
            </a:r>
            <a:r>
              <a:rPr lang="ru-RU" dirty="0" smtClean="0"/>
              <a:t>Социальная группа </a:t>
            </a:r>
            <a:r>
              <a:rPr lang="ru-RU" dirty="0"/>
              <a:t>ИК -11; </a:t>
            </a:r>
          </a:p>
          <a:p>
            <a:r>
              <a:rPr lang="ru-RU" dirty="0"/>
              <a:t>3.	</a:t>
            </a:r>
            <a:r>
              <a:rPr lang="ru-RU" dirty="0" smtClean="0"/>
              <a:t>Психологическая лаборатория </a:t>
            </a:r>
            <a:r>
              <a:rPr lang="ru-RU" dirty="0"/>
              <a:t>ИК-11; </a:t>
            </a:r>
          </a:p>
          <a:p>
            <a:r>
              <a:rPr lang="ru-RU" dirty="0"/>
              <a:t>4.	«Центр социальной подготовки «Сибирский легион»;</a:t>
            </a:r>
          </a:p>
          <a:p>
            <a:r>
              <a:rPr lang="ru-RU" dirty="0"/>
              <a:t>5.	 Центр профилактики и борьбы со </a:t>
            </a:r>
            <a:r>
              <a:rPr lang="ru-RU" dirty="0" err="1"/>
              <a:t>СПИдом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Соглашения о сотрудничестве</a:t>
            </a:r>
            <a:r>
              <a:rPr lang="ru-RU" dirty="0" smtClean="0"/>
              <a:t>: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49671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84783"/>
            <a:ext cx="7416824" cy="4944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552027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135</TotalTime>
  <Words>186</Words>
  <Application>Microsoft Office PowerPoint</Application>
  <PresentationFormat>Экран (4:3)</PresentationFormat>
  <Paragraphs>31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Волна</vt:lpstr>
      <vt:lpstr>Школьная библиотека в пенитенциарной системе, как инструмент социалазации и реабилитации обучющихся.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Соглашения о сотрудничестве:</vt:lpstr>
      <vt:lpstr>Презентация PowerPoint</vt:lpstr>
      <vt:lpstr>Презентация PowerPoint</vt:lpstr>
      <vt:lpstr>Презентация PowerPoint</vt:lpstr>
      <vt:lpstr>Презентация PowerPoint</vt:lpstr>
      <vt:lpstr>1. Ограниченность помещения библиотеки для проведения массовых мероприятий (нет читального зала). 2. Отсутствие доступа к периодической печати для получения расширенной информации. 3. Остро недостает новых справочных, энциклопедических изданий, научно-популярной литературы. 4.Нет возможности в проведении интернета. </vt:lpstr>
      <vt:lpstr>СПАСИБО ЗА ВНИМАНИЕ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1</cp:lastModifiedBy>
  <cp:revision>22</cp:revision>
  <dcterms:modified xsi:type="dcterms:W3CDTF">2025-02-16T07:00:14Z</dcterms:modified>
</cp:coreProperties>
</file>